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2">
  <p:sldMasterIdLst>
    <p:sldMasterId id="2147483648" r:id="rId1"/>
  </p:sldMasterIdLst>
  <p:notesMasterIdLst>
    <p:notesMasterId r:id="rId68"/>
  </p:notesMasterIdLst>
  <p:handoutMasterIdLst>
    <p:handoutMasterId r:id="rId69"/>
  </p:handoutMasterIdLst>
  <p:sldIdLst>
    <p:sldId id="288" r:id="rId2"/>
    <p:sldId id="290" r:id="rId3"/>
    <p:sldId id="289" r:id="rId4"/>
    <p:sldId id="2500" r:id="rId5"/>
    <p:sldId id="257" r:id="rId6"/>
    <p:sldId id="293" r:id="rId7"/>
    <p:sldId id="292" r:id="rId8"/>
    <p:sldId id="291" r:id="rId9"/>
    <p:sldId id="259" r:id="rId10"/>
    <p:sldId id="2457" r:id="rId11"/>
    <p:sldId id="2446" r:id="rId12"/>
    <p:sldId id="2458" r:id="rId13"/>
    <p:sldId id="2447" r:id="rId14"/>
    <p:sldId id="2451" r:id="rId15"/>
    <p:sldId id="2452" r:id="rId16"/>
    <p:sldId id="2453" r:id="rId17"/>
    <p:sldId id="2454" r:id="rId18"/>
    <p:sldId id="2440" r:id="rId19"/>
    <p:sldId id="2441" r:id="rId20"/>
    <p:sldId id="2443" r:id="rId21"/>
    <p:sldId id="2455" r:id="rId22"/>
    <p:sldId id="2456" r:id="rId23"/>
    <p:sldId id="2459" r:id="rId24"/>
    <p:sldId id="2460" r:id="rId25"/>
    <p:sldId id="2461" r:id="rId26"/>
    <p:sldId id="2462" r:id="rId27"/>
    <p:sldId id="2463" r:id="rId28"/>
    <p:sldId id="2464" r:id="rId29"/>
    <p:sldId id="2465" r:id="rId30"/>
    <p:sldId id="2468" r:id="rId31"/>
    <p:sldId id="2503" r:id="rId32"/>
    <p:sldId id="2466" r:id="rId33"/>
    <p:sldId id="2504" r:id="rId34"/>
    <p:sldId id="2469" r:id="rId35"/>
    <p:sldId id="2470" r:id="rId36"/>
    <p:sldId id="2471" r:id="rId37"/>
    <p:sldId id="2467" r:id="rId38"/>
    <p:sldId id="2472" r:id="rId39"/>
    <p:sldId id="2473" r:id="rId40"/>
    <p:sldId id="2474" r:id="rId41"/>
    <p:sldId id="2475" r:id="rId42"/>
    <p:sldId id="2476" r:id="rId43"/>
    <p:sldId id="2479" r:id="rId44"/>
    <p:sldId id="2477" r:id="rId45"/>
    <p:sldId id="2480" r:id="rId46"/>
    <p:sldId id="2478" r:id="rId47"/>
    <p:sldId id="2484" r:id="rId48"/>
    <p:sldId id="2482" r:id="rId49"/>
    <p:sldId id="2483" r:id="rId50"/>
    <p:sldId id="2485" r:id="rId51"/>
    <p:sldId id="2486" r:id="rId52"/>
    <p:sldId id="2488" r:id="rId53"/>
    <p:sldId id="2487" r:id="rId54"/>
    <p:sldId id="2489" r:id="rId55"/>
    <p:sldId id="2490" r:id="rId56"/>
    <p:sldId id="2491" r:id="rId57"/>
    <p:sldId id="2493" r:id="rId58"/>
    <p:sldId id="2494" r:id="rId59"/>
    <p:sldId id="2495" r:id="rId60"/>
    <p:sldId id="2492" r:id="rId61"/>
    <p:sldId id="2496" r:id="rId62"/>
    <p:sldId id="2497" r:id="rId63"/>
    <p:sldId id="2498" r:id="rId64"/>
    <p:sldId id="2499" r:id="rId65"/>
    <p:sldId id="2501" r:id="rId66"/>
    <p:sldId id="287" r:id="rId67"/>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9pPr>
  </p:defaultTextStyle>
  <p:extLst>
    <p:ext uri="{521415D9-36F7-43E2-AB2F-B90AF26B5E84}">
      <p14:sectionLst xmlns:p14="http://schemas.microsoft.com/office/powerpoint/2010/main">
        <p14:section name="Default Section" id="{3CF892C3-021B-47CB-A8DE-EA0AEC42520E}">
          <p14:sldIdLst>
            <p14:sldId id="288"/>
            <p14:sldId id="290"/>
            <p14:sldId id="289"/>
            <p14:sldId id="2500"/>
            <p14:sldId id="257"/>
            <p14:sldId id="293"/>
            <p14:sldId id="292"/>
            <p14:sldId id="291"/>
            <p14:sldId id="259"/>
            <p14:sldId id="2457"/>
            <p14:sldId id="2446"/>
            <p14:sldId id="2458"/>
            <p14:sldId id="2447"/>
            <p14:sldId id="2451"/>
            <p14:sldId id="2452"/>
            <p14:sldId id="2453"/>
            <p14:sldId id="2454"/>
            <p14:sldId id="2440"/>
            <p14:sldId id="2441"/>
            <p14:sldId id="2443"/>
            <p14:sldId id="2455"/>
            <p14:sldId id="2456"/>
            <p14:sldId id="2459"/>
            <p14:sldId id="2460"/>
            <p14:sldId id="2461"/>
            <p14:sldId id="2462"/>
            <p14:sldId id="2463"/>
            <p14:sldId id="2464"/>
            <p14:sldId id="2465"/>
            <p14:sldId id="2468"/>
            <p14:sldId id="2503"/>
            <p14:sldId id="2466"/>
            <p14:sldId id="2504"/>
            <p14:sldId id="2469"/>
            <p14:sldId id="2470"/>
            <p14:sldId id="2471"/>
            <p14:sldId id="2467"/>
            <p14:sldId id="2472"/>
            <p14:sldId id="2473"/>
            <p14:sldId id="2474"/>
            <p14:sldId id="2475"/>
            <p14:sldId id="2476"/>
            <p14:sldId id="2479"/>
            <p14:sldId id="2477"/>
            <p14:sldId id="2480"/>
            <p14:sldId id="2478"/>
            <p14:sldId id="2484"/>
            <p14:sldId id="2482"/>
            <p14:sldId id="2483"/>
            <p14:sldId id="2485"/>
            <p14:sldId id="2486"/>
            <p14:sldId id="2488"/>
            <p14:sldId id="2487"/>
            <p14:sldId id="2489"/>
            <p14:sldId id="2490"/>
            <p14:sldId id="2491"/>
            <p14:sldId id="2493"/>
            <p14:sldId id="2494"/>
            <p14:sldId id="2495"/>
            <p14:sldId id="2492"/>
            <p14:sldId id="2496"/>
            <p14:sldId id="2497"/>
            <p14:sldId id="2498"/>
            <p14:sldId id="2499"/>
            <p14:sldId id="2501"/>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808080"/>
    <a:srgbClr val="5F5F5F"/>
    <a:srgbClr val="D5D5D5"/>
    <a:srgbClr val="EAEAEA"/>
    <a:srgbClr val="DDDDD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98"/>
    <p:restoredTop sz="81736" autoAdjust="0"/>
  </p:normalViewPr>
  <p:slideViewPr>
    <p:cSldViewPr snapToGrid="0">
      <p:cViewPr varScale="1">
        <p:scale>
          <a:sx n="60" d="100"/>
          <a:sy n="60" d="100"/>
        </p:scale>
        <p:origin x="540" y="72"/>
      </p:cViewPr>
      <p:guideLst/>
    </p:cSldViewPr>
  </p:slideViewPr>
  <p:notesTextViewPr>
    <p:cViewPr>
      <p:scale>
        <a:sx n="1" d="1"/>
        <a:sy n="1" d="1"/>
      </p:scale>
      <p:origin x="0" y="0"/>
    </p:cViewPr>
  </p:notesTextViewPr>
  <p:sorterViewPr>
    <p:cViewPr>
      <p:scale>
        <a:sx n="100" d="100"/>
        <a:sy n="100" d="100"/>
      </p:scale>
      <p:origin x="0" y="-25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isiskiru\Documents\GitHub\desktop-tutorial\experiment%20resul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iru\Documents\GitHub\desktop-tutorial\experiment%20result.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AEE vs num of frames</a:t>
            </a:r>
          </a:p>
        </c:rich>
      </c:tx>
      <c:layout>
        <c:manualLayout>
          <c:xMode val="edge"/>
          <c:yMode val="edge"/>
          <c:x val="0.32870909236725826"/>
          <c:y val="0.121105663162923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06714785651792"/>
          <c:y val="2.5428331875182269E-2"/>
          <c:w val="0.79037729658792655"/>
          <c:h val="0.76606481481481481"/>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val>
            <c:numRef>
              <c:f>'Ablition Study'!$G$3:$G$6</c:f>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1-D975-4FFD-BBDB-A3D70111B28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'Ablition Study'!$H$3:$H$6</c:f>
              <c:numCache>
                <c:formatCode>0.00E+00</c:formatCode>
                <c:ptCount val="4"/>
                <c:pt idx="0" formatCode="General">
                  <c:v>4.9299999999999999E-5</c:v>
                </c:pt>
                <c:pt idx="1">
                  <c:v>1.22E-4</c:v>
                </c:pt>
                <c:pt idx="2">
                  <c:v>3.3500000000000001E-5</c:v>
                </c:pt>
                <c:pt idx="3">
                  <c:v>5.7299999999999997E-5</c:v>
                </c:pt>
              </c:numCache>
            </c:numRef>
          </c:val>
          <c:smooth val="0"/>
          <c:extLst>
            <c:ext xmlns:c16="http://schemas.microsoft.com/office/drawing/2014/chart" uri="{C3380CC4-5D6E-409C-BE32-E72D297353CC}">
              <c16:uniqueId val="{00000002-D975-4FFD-BBDB-A3D70111B28C}"/>
            </c:ext>
          </c:extLst>
        </c:ser>
        <c:dLbls>
          <c:dLblPos val="t"/>
          <c:showLegendKey val="0"/>
          <c:showVal val="1"/>
          <c:showCatName val="0"/>
          <c:showSerName val="0"/>
          <c:showPercent val="0"/>
          <c:showBubbleSize val="0"/>
        </c:dLbls>
        <c:marker val="1"/>
        <c:smooth val="0"/>
        <c:axId val="475266024"/>
        <c:axId val="475266352"/>
      </c:lineChart>
      <c:catAx>
        <c:axId val="475266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5266352"/>
        <c:crosses val="autoZero"/>
        <c:auto val="1"/>
        <c:lblAlgn val="ctr"/>
        <c:lblOffset val="100"/>
        <c:noMultiLvlLbl val="0"/>
      </c:catAx>
      <c:valAx>
        <c:axId val="475266352"/>
        <c:scaling>
          <c:logBase val="2"/>
          <c:orientation val="minMax"/>
          <c:max val="1.0000000000000002E-3"/>
          <c:min val="1.0000000000000004E-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AEE</a:t>
                </a:r>
              </a:p>
            </c:rich>
          </c:tx>
          <c:layout>
            <c:manualLayout>
              <c:xMode val="edge"/>
              <c:yMode val="edge"/>
              <c:x val="2.6305443309637199E-2"/>
              <c:y val="0.360807851489190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5266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P1</a:t>
            </a:r>
          </a:p>
        </c:rich>
      </c:tx>
      <c:layout>
        <c:manualLayout>
          <c:xMode val="edge"/>
          <c:yMode val="edge"/>
          <c:x val="0.17484755528951618"/>
          <c:y val="6.944419512327798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face_P1!$A$2:$A$3</c:f>
              <c:strCache>
                <c:ptCount val="2"/>
                <c:pt idx="0">
                  <c:v>RC</c:v>
                </c:pt>
                <c:pt idx="1">
                  <c:v>RC+TD</c:v>
                </c:pt>
              </c:strCache>
            </c:strRef>
          </c:cat>
          <c:val>
            <c:numRef>
              <c:f>face_P1!$B$2:$B$3</c:f>
              <c:numCache>
                <c:formatCode>General</c:formatCode>
                <c:ptCount val="2"/>
                <c:pt idx="0">
                  <c:v>5</c:v>
                </c:pt>
                <c:pt idx="1">
                  <c:v>15</c:v>
                </c:pt>
              </c:numCache>
            </c:numRef>
          </c:val>
          <c:extLst>
            <c:ext xmlns:c16="http://schemas.microsoft.com/office/drawing/2014/chart" uri="{C3380CC4-5D6E-409C-BE32-E72D297353CC}">
              <c16:uniqueId val="{00000000-77D2-4407-B9AE-C75BB27771F3}"/>
            </c:ext>
          </c:extLst>
        </c:ser>
        <c:dLbls>
          <c:dLblPos val="outEnd"/>
          <c:showLegendKey val="0"/>
          <c:showVal val="1"/>
          <c:showCatName val="0"/>
          <c:showSerName val="0"/>
          <c:showPercent val="0"/>
          <c:showBubbleSize val="0"/>
        </c:dLbls>
        <c:gapWidth val="444"/>
        <c:overlap val="-90"/>
        <c:axId val="502454448"/>
        <c:axId val="502455432"/>
      </c:barChart>
      <c:catAx>
        <c:axId val="502454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55432"/>
        <c:crosses val="autoZero"/>
        <c:auto val="1"/>
        <c:lblAlgn val="ctr"/>
        <c:lblOffset val="100"/>
        <c:noMultiLvlLbl val="0"/>
      </c:catAx>
      <c:valAx>
        <c:axId val="502455432"/>
        <c:scaling>
          <c:orientation val="minMax"/>
        </c:scaling>
        <c:delete val="1"/>
        <c:axPos val="l"/>
        <c:numFmt formatCode="General" sourceLinked="1"/>
        <c:majorTickMark val="none"/>
        <c:minorTickMark val="none"/>
        <c:tickLblPos val="nextTo"/>
        <c:crossAx val="5024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Obama_trump P2</a:t>
            </a:r>
          </a:p>
        </c:rich>
      </c:tx>
      <c:layout>
        <c:manualLayout>
          <c:xMode val="edge"/>
          <c:yMode val="edge"/>
          <c:x val="0.15148793450342074"/>
          <c:y val="5.826271186440677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face_P2!$B$1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face_P2!$A$2:$A$3</c:f>
              <c:strCache>
                <c:ptCount val="2"/>
                <c:pt idx="0">
                  <c:v>RC</c:v>
                </c:pt>
                <c:pt idx="1">
                  <c:v>RC+TD</c:v>
                </c:pt>
              </c:strCache>
            </c:strRef>
          </c:cat>
          <c:val>
            <c:numRef>
              <c:f>face_P2!$B$2:$B$3</c:f>
              <c:numCache>
                <c:formatCode>General</c:formatCode>
                <c:ptCount val="2"/>
                <c:pt idx="0">
                  <c:v>7</c:v>
                </c:pt>
                <c:pt idx="1">
                  <c:v>13</c:v>
                </c:pt>
              </c:numCache>
            </c:numRef>
          </c:val>
          <c:extLst>
            <c:ext xmlns:c16="http://schemas.microsoft.com/office/drawing/2014/chart" uri="{C3380CC4-5D6E-409C-BE32-E72D297353CC}">
              <c16:uniqueId val="{00000000-C038-4040-8C27-807C332FF487}"/>
            </c:ext>
          </c:extLst>
        </c:ser>
        <c:dLbls>
          <c:dLblPos val="outEnd"/>
          <c:showLegendKey val="0"/>
          <c:showVal val="1"/>
          <c:showCatName val="0"/>
          <c:showSerName val="0"/>
          <c:showPercent val="0"/>
          <c:showBubbleSize val="0"/>
        </c:dLbls>
        <c:gapWidth val="444"/>
        <c:overlap val="-90"/>
        <c:axId val="502441328"/>
        <c:axId val="502441000"/>
      </c:barChart>
      <c:catAx>
        <c:axId val="50244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502441000"/>
        <c:crosses val="autoZero"/>
        <c:auto val="1"/>
        <c:lblAlgn val="ctr"/>
        <c:lblOffset val="100"/>
        <c:noMultiLvlLbl val="0"/>
      </c:catAx>
      <c:valAx>
        <c:axId val="502441000"/>
        <c:scaling>
          <c:orientation val="minMax"/>
        </c:scaling>
        <c:delete val="1"/>
        <c:axPos val="l"/>
        <c:numFmt formatCode="General" sourceLinked="1"/>
        <c:majorTickMark val="none"/>
        <c:minorTickMark val="none"/>
        <c:tickLblPos val="nextTo"/>
        <c:crossAx val="502441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20524402907580477"/>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490583313041164E-3"/>
          <c:y val="0.19158102593929985"/>
          <c:w val="0.98479196297387317"/>
          <c:h val="0.69700570589915345"/>
        </c:manualLayout>
      </c:layout>
      <c:barChart>
        <c:barDir val="col"/>
        <c:grouping val="clustered"/>
        <c:varyColors val="0"/>
        <c:ser>
          <c:idx val="0"/>
          <c:order val="0"/>
          <c:tx>
            <c:strRef>
              <c:f>Adiss_P1!$B$1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Adiss_P1!$A$2:$A$3</c:f>
              <c:strCache>
                <c:ptCount val="2"/>
                <c:pt idx="0">
                  <c:v>RC</c:v>
                </c:pt>
                <c:pt idx="1">
                  <c:v>RC+TD</c:v>
                </c:pt>
              </c:strCache>
            </c:strRef>
          </c:cat>
          <c:val>
            <c:numRef>
              <c:f>Adiss_P1!$B$2:$B$3</c:f>
              <c:numCache>
                <c:formatCode>General</c:formatCode>
                <c:ptCount val="2"/>
                <c:pt idx="0">
                  <c:v>9</c:v>
                </c:pt>
                <c:pt idx="1">
                  <c:v>10</c:v>
                </c:pt>
              </c:numCache>
            </c:numRef>
          </c:val>
          <c:extLst>
            <c:ext xmlns:c16="http://schemas.microsoft.com/office/drawing/2014/chart" uri="{C3380CC4-5D6E-409C-BE32-E72D297353CC}">
              <c16:uniqueId val="{00000000-F608-4BA9-BDAA-DCDAF2AE7C04}"/>
            </c:ext>
          </c:extLst>
        </c:ser>
        <c:dLbls>
          <c:dLblPos val="outEnd"/>
          <c:showLegendKey val="0"/>
          <c:showVal val="1"/>
          <c:showCatName val="0"/>
          <c:showSerName val="0"/>
          <c:showPercent val="0"/>
          <c:showBubbleSize val="0"/>
        </c:dLbls>
        <c:gapWidth val="444"/>
        <c:overlap val="-90"/>
        <c:axId val="497956224"/>
        <c:axId val="497957536"/>
      </c:barChart>
      <c:catAx>
        <c:axId val="49795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97957536"/>
        <c:crosses val="autoZero"/>
        <c:auto val="1"/>
        <c:lblAlgn val="ctr"/>
        <c:lblOffset val="100"/>
        <c:noMultiLvlLbl val="0"/>
      </c:catAx>
      <c:valAx>
        <c:axId val="497957536"/>
        <c:scaling>
          <c:orientation val="minMax"/>
        </c:scaling>
        <c:delete val="1"/>
        <c:axPos val="l"/>
        <c:numFmt formatCode="General" sourceLinked="1"/>
        <c:majorTickMark val="none"/>
        <c:minorTickMark val="none"/>
        <c:tickLblPos val="nextTo"/>
        <c:crossAx val="4979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Adiss_P2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
          <c:w val="0.99048751486325803"/>
          <c:h val="0.68394739209000743"/>
        </c:manualLayout>
      </c:layout>
      <c:barChart>
        <c:barDir val="col"/>
        <c:grouping val="clustered"/>
        <c:varyColors val="0"/>
        <c:ser>
          <c:idx val="0"/>
          <c:order val="0"/>
          <c:tx>
            <c:strRef>
              <c:f>Adiss_P2!$B$1</c:f>
              <c:strCache>
                <c:ptCount val="1"/>
                <c:pt idx="0">
                  <c:v>num of peoples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Adiss_P2!$A$2:$A$3</c:f>
              <c:strCache>
                <c:ptCount val="2"/>
                <c:pt idx="0">
                  <c:v>RC</c:v>
                </c:pt>
                <c:pt idx="1">
                  <c:v>RC+TD</c:v>
                </c:pt>
              </c:strCache>
            </c:strRef>
          </c:cat>
          <c:val>
            <c:numRef>
              <c:f>Adiss_P2!$B$2:$B$3</c:f>
              <c:numCache>
                <c:formatCode>General</c:formatCode>
                <c:ptCount val="2"/>
                <c:pt idx="0">
                  <c:v>5</c:v>
                </c:pt>
                <c:pt idx="1">
                  <c:v>14</c:v>
                </c:pt>
              </c:numCache>
            </c:numRef>
          </c:val>
          <c:extLst>
            <c:ext xmlns:c16="http://schemas.microsoft.com/office/drawing/2014/chart" uri="{C3380CC4-5D6E-409C-BE32-E72D297353CC}">
              <c16:uniqueId val="{00000000-3CD8-4801-BF56-322E527FF055}"/>
            </c:ext>
          </c:extLst>
        </c:ser>
        <c:dLbls>
          <c:dLblPos val="outEnd"/>
          <c:showLegendKey val="0"/>
          <c:showVal val="1"/>
          <c:showCatName val="0"/>
          <c:showSerName val="0"/>
          <c:showPercent val="0"/>
          <c:showBubbleSize val="0"/>
        </c:dLbls>
        <c:gapWidth val="444"/>
        <c:overlap val="-90"/>
        <c:axId val="403160600"/>
        <c:axId val="403161584"/>
      </c:barChart>
      <c:catAx>
        <c:axId val="403160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161584"/>
        <c:crosses val="autoZero"/>
        <c:auto val="1"/>
        <c:lblAlgn val="ctr"/>
        <c:lblOffset val="100"/>
        <c:noMultiLvlLbl val="0"/>
      </c:catAx>
      <c:valAx>
        <c:axId val="403161584"/>
        <c:scaling>
          <c:orientation val="minMax"/>
        </c:scaling>
        <c:delete val="1"/>
        <c:axPos val="l"/>
        <c:numFmt formatCode="General" sourceLinked="1"/>
        <c:majorTickMark val="none"/>
        <c:minorTickMark val="none"/>
        <c:tickLblPos val="nextTo"/>
        <c:crossAx val="40316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9.1148766573065476E-2"/>
                      <c:h val="5.2891799120725468E-2"/>
                    </c:manualLayout>
                  </c15:layout>
                </c:ext>
                <c:ext xmlns:c16="http://schemas.microsoft.com/office/drawing/2014/chart" uri="{C3380CC4-5D6E-409C-BE32-E72D297353CC}">
                  <c16:uniqueId val="{00000000-95A2-4140-B1EB-8A82EB1D55C9}"/>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9.7463331789408678E-2"/>
                      <c:h val="0.15426661478125542"/>
                    </c:manualLayout>
                  </c15:layout>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411022092740956E-2"/>
          <c:y val="0.20111989459815546"/>
          <c:w val="0.89317795581451809"/>
          <c:h val="0.65828898363989086"/>
        </c:manualLayout>
      </c:layout>
      <c:barChart>
        <c:barDir val="col"/>
        <c:grouping val="clustered"/>
        <c:varyColors val="0"/>
        <c:ser>
          <c:idx val="0"/>
          <c:order val="0"/>
          <c:tx>
            <c:strRef>
              <c:f>FLOWER_P2!$B$1</c:f>
              <c:strCache>
                <c:ptCount val="1"/>
                <c:pt idx="0">
                  <c:v>num of peoples</c:v>
                </c:pt>
              </c:strCache>
            </c:strRef>
          </c:tx>
          <c:spPr>
            <a:solidFill>
              <a:schemeClr val="accent2"/>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9.1148766573065476E-2"/>
                      <c:h val="5.2891799120725468E-2"/>
                    </c:manualLayout>
                  </c15:layout>
                </c:ext>
                <c:ext xmlns:c16="http://schemas.microsoft.com/office/drawing/2014/chart" uri="{C3380CC4-5D6E-409C-BE32-E72D297353CC}">
                  <c16:uniqueId val="{00000000-95A2-4140-B1EB-8A82EB1D55C9}"/>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FLOWER_P2!$A$2:$A$4</c:f>
              <c:strCache>
                <c:ptCount val="3"/>
                <c:pt idx="0">
                  <c:v>CC</c:v>
                </c:pt>
                <c:pt idx="1">
                  <c:v>CC+CP</c:v>
                </c:pt>
                <c:pt idx="2">
                  <c:v>CC+CP+TD</c:v>
                </c:pt>
              </c:strCache>
            </c:strRef>
          </c:cat>
          <c:val>
            <c:numRef>
              <c:f>FLOWER_P2!$B$2:$B$4</c:f>
              <c:numCache>
                <c:formatCode>General</c:formatCode>
                <c:ptCount val="3"/>
                <c:pt idx="0">
                  <c:v>4</c:v>
                </c:pt>
                <c:pt idx="1">
                  <c:v>1</c:v>
                </c:pt>
                <c:pt idx="2">
                  <c:v>25</c:v>
                </c:pt>
              </c:numCache>
            </c:numRef>
          </c:val>
          <c:extLst>
            <c:ext xmlns:c16="http://schemas.microsoft.com/office/drawing/2014/chart" uri="{C3380CC4-5D6E-409C-BE32-E72D297353CC}">
              <c16:uniqueId val="{00000001-95A2-4140-B1EB-8A82EB1D55C9}"/>
            </c:ext>
          </c:extLst>
        </c:ser>
        <c:dLbls>
          <c:dLblPos val="outEnd"/>
          <c:showLegendKey val="0"/>
          <c:showVal val="1"/>
          <c:showCatName val="0"/>
          <c:showSerName val="0"/>
          <c:showPercent val="0"/>
          <c:showBubbleSize val="0"/>
        </c:dLbls>
        <c:gapWidth val="444"/>
        <c:overlap val="-90"/>
        <c:axId val="415787696"/>
        <c:axId val="415788024"/>
      </c:barChart>
      <c:catAx>
        <c:axId val="415787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15788024"/>
        <c:crosses val="autoZero"/>
        <c:auto val="1"/>
        <c:lblAlgn val="ctr"/>
        <c:lblOffset val="100"/>
        <c:noMultiLvlLbl val="0"/>
      </c:catAx>
      <c:valAx>
        <c:axId val="415788024"/>
        <c:scaling>
          <c:orientation val="minMax"/>
        </c:scaling>
        <c:delete val="1"/>
        <c:axPos val="l"/>
        <c:numFmt formatCode="General" sourceLinked="1"/>
        <c:majorTickMark val="none"/>
        <c:minorTickMark val="none"/>
        <c:tickLblPos val="nextTo"/>
        <c:crossAx val="4157876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86512524084775E-2"/>
          <c:y val="0.17420675537359262"/>
          <c:w val="0.89402697495183048"/>
          <c:h val="0.68016559342569383"/>
        </c:manualLayout>
      </c:layout>
      <c:barChart>
        <c:barDir val="col"/>
        <c:grouping val="clustered"/>
        <c:varyColors val="0"/>
        <c:ser>
          <c:idx val="0"/>
          <c:order val="0"/>
          <c:tx>
            <c:strRef>
              <c:f>FLOWER_P1!$B$1</c:f>
              <c:strCache>
                <c:ptCount val="1"/>
                <c:pt idx="0">
                  <c:v>num of peoples</c:v>
                </c:pt>
              </c:strCache>
            </c:strRef>
          </c:tx>
          <c:spPr>
            <a:solidFill>
              <a:schemeClr val="accent2"/>
            </a:solidFill>
            <a:ln>
              <a:noFill/>
            </a:ln>
            <a:effectLst/>
          </c:spPr>
          <c:invertIfNegative val="0"/>
          <c:dLbls>
            <c:dLbl>
              <c:idx val="2"/>
              <c:tx>
                <c:rich>
                  <a:bodyPr/>
                  <a:lstStyle/>
                  <a:p>
                    <a:fld id="{4A04587A-6FEC-4A19-ADC9-C9C8925F5D9D}" type="VALUE">
                      <a:rPr lang="en-US" sz="18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9.7463331789408678E-2"/>
                      <c:h val="0.15426661478125542"/>
                    </c:manualLayout>
                  </c15:layout>
                  <c15:dlblFieldTable/>
                  <c15:showDataLabelsRange val="0"/>
                </c:ext>
                <c:ext xmlns:c16="http://schemas.microsoft.com/office/drawing/2014/chart" uri="{C3380CC4-5D6E-409C-BE32-E72D297353CC}">
                  <c16:uniqueId val="{00000000-FBC8-4CB2-A869-73A675428914}"/>
                </c:ext>
              </c:extLst>
            </c:dLbl>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FLOWER_P1!$A$2:$A$4</c:f>
              <c:strCache>
                <c:ptCount val="3"/>
                <c:pt idx="0">
                  <c:v>CC</c:v>
                </c:pt>
                <c:pt idx="1">
                  <c:v>CC+CP</c:v>
                </c:pt>
                <c:pt idx="2">
                  <c:v>CC+CP+TD</c:v>
                </c:pt>
              </c:strCache>
            </c:strRef>
          </c:cat>
          <c:val>
            <c:numRef>
              <c:f>FLOWER_P1!$B$2:$B$4</c:f>
              <c:numCache>
                <c:formatCode>General</c:formatCode>
                <c:ptCount val="3"/>
                <c:pt idx="0">
                  <c:v>5</c:v>
                </c:pt>
                <c:pt idx="1">
                  <c:v>2</c:v>
                </c:pt>
                <c:pt idx="2">
                  <c:v>23</c:v>
                </c:pt>
              </c:numCache>
            </c:numRef>
          </c:val>
          <c:extLst>
            <c:ext xmlns:c16="http://schemas.microsoft.com/office/drawing/2014/chart" uri="{C3380CC4-5D6E-409C-BE32-E72D297353CC}">
              <c16:uniqueId val="{00000001-FBC8-4CB2-A869-73A675428914}"/>
            </c:ext>
          </c:extLst>
        </c:ser>
        <c:dLbls>
          <c:dLblPos val="outEnd"/>
          <c:showLegendKey val="0"/>
          <c:showVal val="1"/>
          <c:showCatName val="0"/>
          <c:showSerName val="0"/>
          <c:showPercent val="0"/>
          <c:showBubbleSize val="0"/>
        </c:dLbls>
        <c:gapWidth val="444"/>
        <c:overlap val="-90"/>
        <c:axId val="403600792"/>
        <c:axId val="403599152"/>
      </c:barChart>
      <c:catAx>
        <c:axId val="403600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599152"/>
        <c:crosses val="autoZero"/>
        <c:auto val="1"/>
        <c:lblAlgn val="ctr"/>
        <c:lblOffset val="100"/>
        <c:noMultiLvlLbl val="0"/>
      </c:catAx>
      <c:valAx>
        <c:axId val="403599152"/>
        <c:scaling>
          <c:orientation val="minMax"/>
        </c:scaling>
        <c:delete val="1"/>
        <c:axPos val="l"/>
        <c:numFmt formatCode="General" sourceLinked="1"/>
        <c:majorTickMark val="none"/>
        <c:minorTickMark val="none"/>
        <c:tickLblPos val="nextTo"/>
        <c:crossAx val="40360079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P1</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Viper_P1!$B$1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Viper_P1!$A$2:$A$4</c:f>
              <c:strCache>
                <c:ptCount val="3"/>
                <c:pt idx="0">
                  <c:v>CC</c:v>
                </c:pt>
                <c:pt idx="1">
                  <c:v>CC+CP</c:v>
                </c:pt>
                <c:pt idx="2">
                  <c:v>CC+CP+TD</c:v>
                </c:pt>
              </c:strCache>
            </c:strRef>
          </c:cat>
          <c:val>
            <c:numRef>
              <c:f>Viper_P1!$B$2:$B$4</c:f>
              <c:numCache>
                <c:formatCode>General</c:formatCode>
                <c:ptCount val="3"/>
                <c:pt idx="0">
                  <c:v>1</c:v>
                </c:pt>
                <c:pt idx="1">
                  <c:v>9</c:v>
                </c:pt>
                <c:pt idx="2">
                  <c:v>10</c:v>
                </c:pt>
              </c:numCache>
            </c:numRef>
          </c:val>
          <c:extLst>
            <c:ext xmlns:c16="http://schemas.microsoft.com/office/drawing/2014/chart" uri="{C3380CC4-5D6E-409C-BE32-E72D297353CC}">
              <c16:uniqueId val="{00000000-9F87-4BF7-91DB-451E4795BB54}"/>
            </c:ext>
          </c:extLst>
        </c:ser>
        <c:dLbls>
          <c:dLblPos val="outEnd"/>
          <c:showLegendKey val="0"/>
          <c:showVal val="1"/>
          <c:showCatName val="0"/>
          <c:showSerName val="0"/>
          <c:showPercent val="0"/>
          <c:showBubbleSize val="0"/>
        </c:dLbls>
        <c:gapWidth val="444"/>
        <c:overlap val="-90"/>
        <c:axId val="312976904"/>
        <c:axId val="312977232"/>
      </c:barChart>
      <c:catAx>
        <c:axId val="312976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312977232"/>
        <c:crosses val="autoZero"/>
        <c:auto val="1"/>
        <c:lblAlgn val="ctr"/>
        <c:lblOffset val="100"/>
        <c:noMultiLvlLbl val="0"/>
      </c:catAx>
      <c:valAx>
        <c:axId val="312977232"/>
        <c:scaling>
          <c:orientation val="minMax"/>
        </c:scaling>
        <c:delete val="1"/>
        <c:axPos val="l"/>
        <c:numFmt formatCode="General" sourceLinked="1"/>
        <c:majorTickMark val="none"/>
        <c:minorTickMark val="none"/>
        <c:tickLblPos val="nextTo"/>
        <c:crossAx val="312976904"/>
        <c:crosses val="autoZero"/>
        <c:crossBetween val="between"/>
      </c:valAx>
      <c:spPr>
        <a:noFill/>
        <a:ln>
          <a:solidFill>
            <a:schemeClr val="bg1"/>
          </a:solid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solidFill>
                  <a:sysClr val="windowText" lastClr="000000"/>
                </a:solidFill>
              </a:rPr>
              <a:t>Day_Sunset P2</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Viper_P2!$B$1</c:f>
              <c:strCache>
                <c:ptCount val="1"/>
                <c:pt idx="0">
                  <c:v>num of peoples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Viper_P2!$A$2:$A$4</c:f>
              <c:strCache>
                <c:ptCount val="3"/>
                <c:pt idx="0">
                  <c:v>CC</c:v>
                </c:pt>
                <c:pt idx="1">
                  <c:v>CC+CP</c:v>
                </c:pt>
                <c:pt idx="2">
                  <c:v>CC+CP+TD</c:v>
                </c:pt>
              </c:strCache>
            </c:strRef>
          </c:cat>
          <c:val>
            <c:numRef>
              <c:f>Viper_P2!$B$2:$B$4</c:f>
              <c:numCache>
                <c:formatCode>General</c:formatCode>
                <c:ptCount val="3"/>
                <c:pt idx="0">
                  <c:v>0</c:v>
                </c:pt>
                <c:pt idx="1">
                  <c:v>7</c:v>
                </c:pt>
                <c:pt idx="2">
                  <c:v>13</c:v>
                </c:pt>
              </c:numCache>
            </c:numRef>
          </c:val>
          <c:extLst>
            <c:ext xmlns:c16="http://schemas.microsoft.com/office/drawing/2014/chart" uri="{C3380CC4-5D6E-409C-BE32-E72D297353CC}">
              <c16:uniqueId val="{00000000-3A92-4A6B-B939-8831D4135189}"/>
            </c:ext>
          </c:extLst>
        </c:ser>
        <c:dLbls>
          <c:dLblPos val="outEnd"/>
          <c:showLegendKey val="0"/>
          <c:showVal val="1"/>
          <c:showCatName val="0"/>
          <c:showSerName val="0"/>
          <c:showPercent val="0"/>
          <c:showBubbleSize val="0"/>
        </c:dLbls>
        <c:gapWidth val="444"/>
        <c:overlap val="-90"/>
        <c:axId val="403600136"/>
        <c:axId val="403600464"/>
      </c:barChart>
      <c:catAx>
        <c:axId val="403600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en-US"/>
          </a:p>
        </c:txPr>
        <c:crossAx val="403600464"/>
        <c:crosses val="autoZero"/>
        <c:auto val="1"/>
        <c:lblAlgn val="ctr"/>
        <c:lblOffset val="100"/>
        <c:noMultiLvlLbl val="0"/>
      </c:catAx>
      <c:valAx>
        <c:axId val="403600464"/>
        <c:scaling>
          <c:orientation val="minMax"/>
        </c:scaling>
        <c:delete val="1"/>
        <c:axPos val="l"/>
        <c:numFmt formatCode="General" sourceLinked="1"/>
        <c:majorTickMark val="none"/>
        <c:minorTickMark val="none"/>
        <c:tickLblPos val="nextTo"/>
        <c:crossAx val="40360013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04E4932-DEB1-47F0-9C24-E08B6EA0E1A4}"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2020/10/11</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454DF89D-DCEF-4713-88D5-EEF5810C93A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Calibri" panose="020F0502020204030204" pitchFamily="34" charset="0"/>
        <a:cs typeface="+mn-cs"/>
      </a:defRPr>
    </a:lvl1pPr>
    <a:lvl2pPr marL="457200" algn="l" rtl="0" fontAlgn="base">
      <a:spcBef>
        <a:spcPct val="30000"/>
      </a:spcBef>
      <a:spcAft>
        <a:spcPct val="0"/>
      </a:spcAft>
      <a:defRPr sz="1200" kern="1200">
        <a:solidFill>
          <a:schemeClr val="tx1"/>
        </a:solidFill>
        <a:latin typeface="+mn-lt"/>
        <a:ea typeface="Calibri" panose="020F0502020204030204" pitchFamily="34" charset="0"/>
        <a:cs typeface="+mn-cs"/>
      </a:defRPr>
    </a:lvl2pPr>
    <a:lvl3pPr marL="914400" algn="l" rtl="0" fontAlgn="base">
      <a:spcBef>
        <a:spcPct val="30000"/>
      </a:spcBef>
      <a:spcAft>
        <a:spcPct val="0"/>
      </a:spcAft>
      <a:defRPr sz="1200" kern="1200">
        <a:solidFill>
          <a:schemeClr val="tx1"/>
        </a:solidFill>
        <a:latin typeface="+mn-lt"/>
        <a:ea typeface="Calibri" panose="020F0502020204030204" pitchFamily="34" charset="0"/>
        <a:cs typeface="+mn-cs"/>
      </a:defRPr>
    </a:lvl3pPr>
    <a:lvl4pPr marL="1371600" algn="l" rtl="0" fontAlgn="base">
      <a:spcBef>
        <a:spcPct val="30000"/>
      </a:spcBef>
      <a:spcAft>
        <a:spcPct val="0"/>
      </a:spcAft>
      <a:defRPr sz="1200" kern="1200">
        <a:solidFill>
          <a:schemeClr val="tx1"/>
        </a:solidFill>
        <a:latin typeface="+mn-lt"/>
        <a:ea typeface="Calibri" panose="020F0502020204030204" pitchFamily="34" charset="0"/>
        <a:cs typeface="+mn-cs"/>
      </a:defRPr>
    </a:lvl4pPr>
    <a:lvl5pPr marL="1828800" algn="l" rtl="0" fontAlgn="base">
      <a:spcBef>
        <a:spcPct val="30000"/>
      </a:spcBef>
      <a:spcAft>
        <a:spcPct val="0"/>
      </a:spcAft>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_Face_to_Face"/><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637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54319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47332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18197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06411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30519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54957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8784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834741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832585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56533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5fceb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5fceb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108569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11964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Classic Cycle-Consistency does not essentially assurance the transformation to be semantically consistent.</a:t>
            </a:r>
          </a:p>
        </p:txBody>
      </p:sp>
    </p:spTree>
    <p:extLst>
      <p:ext uri="{BB962C8B-B14F-4D97-AF65-F5344CB8AC3E}">
        <p14:creationId xmlns:p14="http://schemas.microsoft.com/office/powerpoint/2010/main" val="357731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348699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Calibri" panose="020F0502020204030204" pitchFamily="34" charset="0"/>
                <a:cs typeface="+mn-cs"/>
              </a:rPr>
              <a:t>Rather than differentiating between single frames, the discriminator network is designed in a way to observes three constitutive of synthesized frames and three constitutive of the real frames.</a:t>
            </a:r>
            <a:endParaRPr lang="en-US" dirty="0"/>
          </a:p>
        </p:txBody>
      </p:sp>
    </p:spTree>
    <p:extLst>
      <p:ext uri="{BB962C8B-B14F-4D97-AF65-F5344CB8AC3E}">
        <p14:creationId xmlns:p14="http://schemas.microsoft.com/office/powerpoint/2010/main" val="3771580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88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785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it is because the Efficientnet-B7 feature extracting network trains on ImageNet. I did not think there were substantial flower blooming (in fact it only contains 1197 images of flowers, which is around 0.0084% of the entire dataset.) instances in training so the network might not be able to extract adequate features in flower video. </a:t>
            </a:r>
          </a:p>
          <a:p>
            <a:endParaRPr lang="en-US" sz="1200" kern="1200" dirty="0">
              <a:solidFill>
                <a:schemeClr val="tx1"/>
              </a:solidFill>
              <a:effectLst/>
              <a:latin typeface="+mn-lt"/>
              <a:ea typeface="Calibri" panose="020F0502020204030204" pitchFamily="34" charset="0"/>
              <a:cs typeface="+mn-cs"/>
            </a:endParaRPr>
          </a:p>
          <a:p>
            <a:r>
              <a:rPr lang="en-US" sz="1200" kern="1200" dirty="0">
                <a:solidFill>
                  <a:schemeClr val="tx1"/>
                </a:solidFill>
                <a:effectLst/>
                <a:latin typeface="+mn-lt"/>
                <a:ea typeface="Calibri" panose="020F0502020204030204" pitchFamily="34" charset="0"/>
                <a:cs typeface="+mn-cs"/>
              </a:rPr>
              <a:t>CC+CP+TD was impacted by the vanishing of the gradient problem in the tiny dataset as seen in the flower to flower translation, and maybe the viper dataset is big enough as the pixelated and the artifacts problem in the flower translation has diminished even better. </a:t>
            </a:r>
            <a:endParaRPr lang="en-US" dirty="0"/>
          </a:p>
        </p:txBody>
      </p:sp>
    </p:spTree>
    <p:extLst>
      <p:ext uri="{BB962C8B-B14F-4D97-AF65-F5344CB8AC3E}">
        <p14:creationId xmlns:p14="http://schemas.microsoft.com/office/powerpoint/2010/main" val="1116063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767596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3144155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7cfa78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The IS result shows this thesis work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 with temporal discriminator (RC+TD) advantages over </a:t>
            </a:r>
            <a:r>
              <a:rPr lang="en-US" sz="1200" kern="1200" dirty="0" err="1">
                <a:solidFill>
                  <a:schemeClr val="tx1"/>
                </a:solidFill>
                <a:effectLst/>
                <a:latin typeface="+mn-lt"/>
                <a:ea typeface="Calibri" panose="020F0502020204030204" pitchFamily="34" charset="0"/>
                <a:cs typeface="+mn-cs"/>
              </a:rPr>
              <a:t>ReCycle</a:t>
            </a:r>
            <a:r>
              <a:rPr lang="en-US" sz="1200" kern="1200" dirty="0">
                <a:solidFill>
                  <a:schemeClr val="tx1"/>
                </a:solidFill>
                <a:effectLst/>
                <a:latin typeface="+mn-lt"/>
                <a:ea typeface="Calibri" panose="020F0502020204030204" pitchFamily="34" charset="0"/>
                <a:cs typeface="+mn-cs"/>
              </a:rPr>
              <a:t>-GAN(RC)</a:t>
            </a:r>
            <a:endParaRPr lang="en-US" dirty="0"/>
          </a:p>
        </p:txBody>
      </p:sp>
    </p:spTree>
    <p:extLst>
      <p:ext uri="{BB962C8B-B14F-4D97-AF65-F5344CB8AC3E}">
        <p14:creationId xmlns:p14="http://schemas.microsoft.com/office/powerpoint/2010/main" val="1824339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But for fair comparison in Figure 6-10, RC output images have been aligning according to the input</a:t>
            </a:r>
            <a:endParaRPr lang="en-US" dirty="0"/>
          </a:p>
        </p:txBody>
      </p:sp>
    </p:spTree>
    <p:extLst>
      <p:ext uri="{BB962C8B-B14F-4D97-AF65-F5344CB8AC3E}">
        <p14:creationId xmlns:p14="http://schemas.microsoft.com/office/powerpoint/2010/main" val="1487677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2321114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This experiment extends </a:t>
            </a:r>
            <a:r>
              <a:rPr lang="en-US" sz="1200" u="sng" kern="1200" dirty="0">
                <a:solidFill>
                  <a:schemeClr val="tx1"/>
                </a:solidFill>
                <a:effectLst/>
                <a:latin typeface="+mn-lt"/>
                <a:ea typeface="Calibri" panose="020F0502020204030204" pitchFamily="34" charset="0"/>
                <a:cs typeface="+mn-cs"/>
                <a:hlinkClick r:id="rId3" action="ppaction://hlinkfile"/>
              </a:rPr>
              <a:t>face to face</a:t>
            </a:r>
            <a:r>
              <a:rPr lang="en-US" sz="1200" kern="1200" dirty="0">
                <a:solidFill>
                  <a:schemeClr val="tx1"/>
                </a:solidFill>
                <a:effectLst/>
                <a:latin typeface="+mn-lt"/>
                <a:ea typeface="Calibri" panose="020F0502020204030204" pitchFamily="34" charset="0"/>
                <a:cs typeface="+mn-cs"/>
              </a:rPr>
              <a:t> to implicate performance of the model on the local dataset </a:t>
            </a:r>
            <a:r>
              <a:rPr lang="en-US" sz="1200" kern="1200" dirty="0" err="1">
                <a:solidFill>
                  <a:schemeClr val="tx1"/>
                </a:solidFill>
                <a:effectLst/>
                <a:latin typeface="+mn-lt"/>
                <a:ea typeface="Calibri" panose="020F0502020204030204" pitchFamily="34" charset="0"/>
                <a:cs typeface="+mn-cs"/>
              </a:rPr>
              <a:t>Adiss</a:t>
            </a:r>
            <a:r>
              <a:rPr lang="en-US" sz="1200" kern="1200" dirty="0">
                <a:solidFill>
                  <a:schemeClr val="tx1"/>
                </a:solidFill>
                <a:effectLst/>
                <a:latin typeface="+mn-lt"/>
                <a:ea typeface="Calibri" panose="020F0502020204030204" pitchFamily="34" charset="0"/>
                <a:cs typeface="+mn-cs"/>
              </a:rPr>
              <a:t> (</a:t>
            </a:r>
            <a:r>
              <a:rPr lang="am-ET" sz="1200" kern="1200" dirty="0">
                <a:solidFill>
                  <a:schemeClr val="tx1"/>
                </a:solidFill>
                <a:effectLst/>
                <a:latin typeface="+mn-lt"/>
                <a:ea typeface="Calibri" panose="020F0502020204030204" pitchFamily="34" charset="0"/>
                <a:cs typeface="+mn-cs"/>
              </a:rPr>
              <a:t>አዲስ) </a:t>
            </a:r>
            <a:r>
              <a:rPr lang="en-US" sz="1200" kern="1200" dirty="0">
                <a:solidFill>
                  <a:schemeClr val="tx1"/>
                </a:solidFill>
                <a:effectLst/>
                <a:latin typeface="+mn-lt"/>
                <a:ea typeface="Calibri" panose="020F0502020204030204" pitchFamily="34" charset="0"/>
                <a:cs typeface="+mn-cs"/>
              </a:rPr>
              <a:t>which relatively is a very complex datasets contain full face including hair, eyeglass, colorful background, and unaligned face direction</a:t>
            </a:r>
            <a:endParaRPr lang="en-US" dirty="0"/>
          </a:p>
        </p:txBody>
      </p:sp>
    </p:spTree>
    <p:extLst>
      <p:ext uri="{BB962C8B-B14F-4D97-AF65-F5344CB8AC3E}">
        <p14:creationId xmlns:p14="http://schemas.microsoft.com/office/powerpoint/2010/main" val="3432600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panose="020F0502020204030204" pitchFamily="34" charset="0"/>
              <a:buNone/>
            </a:pPr>
            <a:r>
              <a:rPr lang="en-US" dirty="0"/>
              <a:t>Since the fake Abiy video result was simply recognizable as fake</a:t>
            </a:r>
          </a:p>
        </p:txBody>
      </p:sp>
    </p:spTree>
    <p:extLst>
      <p:ext uri="{BB962C8B-B14F-4D97-AF65-F5344CB8AC3E}">
        <p14:creationId xmlns:p14="http://schemas.microsoft.com/office/powerpoint/2010/main" val="796234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3135215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Different from early approaches, which focus only on the generated image, look real or fake based on Spatial information only. this approach enforces the discriminator network to emphasize not only on the spatial domain to judge real or fake but also check temporal coherency between the generated image and its preceding two frames. </a:t>
            </a:r>
            <a:endParaRPr lang="en-US" dirty="0"/>
          </a:p>
        </p:txBody>
      </p:sp>
    </p:spTree>
    <p:extLst>
      <p:ext uri="{BB962C8B-B14F-4D97-AF65-F5344CB8AC3E}">
        <p14:creationId xmlns:p14="http://schemas.microsoft.com/office/powerpoint/2010/main" val="2847942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Calibri" panose="020F0502020204030204" pitchFamily="34" charset="0"/>
                <a:cs typeface="+mn-cs"/>
              </a:rPr>
              <a:t>Rather than a simple concatenation of output images in a manner to make temporal ware, the discriminator network could be modeled in a much efficient approach using the transformer network</a:t>
            </a:r>
            <a:endParaRPr lang="en-US" dirty="0"/>
          </a:p>
        </p:txBody>
      </p:sp>
    </p:spTree>
    <p:extLst>
      <p:ext uri="{BB962C8B-B14F-4D97-AF65-F5344CB8AC3E}">
        <p14:creationId xmlns:p14="http://schemas.microsoft.com/office/powerpoint/2010/main" val="965218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a:ea typeface="SimSun" panose="02010600030101010101" pitchFamily="2" charset="-122"/>
              </a:rPr>
              <a:t>66</a:t>
            </a:fld>
            <a:endParaRPr lang="zh-CN" altLang="en-US" sz="120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824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313239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415505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69814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85164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currently used video-to-video translation networks, prone to object disappearance </a:t>
            </a:r>
          </a:p>
          <a:p>
            <a:r>
              <a:rPr lang="en-US" dirty="0"/>
              <a:t>problems, and arbitrary strange motion on the generated videos make translated videos more </a:t>
            </a:r>
          </a:p>
          <a:p>
            <a:r>
              <a:rPr lang="en-US" dirty="0"/>
              <a:t>unrealistic.</a:t>
            </a:r>
          </a:p>
        </p:txBody>
      </p:sp>
    </p:spTree>
    <p:extLst>
      <p:ext uri="{BB962C8B-B14F-4D97-AF65-F5344CB8AC3E}">
        <p14:creationId xmlns:p14="http://schemas.microsoft.com/office/powerpoint/2010/main" val="157577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9" name="矩形 8"/>
          <p:cNvSpPr/>
          <p:nvPr/>
        </p:nvSpPr>
        <p:spPr>
          <a:xfrm>
            <a:off x="1209675" y="2914650"/>
            <a:ext cx="10982325" cy="3943350"/>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pic>
        <p:nvPicPr>
          <p:cNvPr id="2053" name="图片 9"/>
          <p:cNvPicPr>
            <a:picLocks noChangeAspect="1"/>
          </p:cNvPicPr>
          <p:nvPr userDrawn="1"/>
        </p:nvPicPr>
        <p:blipFill>
          <a:blip r:embed="rId2"/>
          <a:stretch>
            <a:fillRect/>
          </a:stretch>
        </p:blipFill>
        <p:spPr>
          <a:xfrm>
            <a:off x="1352550" y="0"/>
            <a:ext cx="1987550" cy="2616200"/>
          </a:xfrm>
          <a:prstGeom prst="rect">
            <a:avLst/>
          </a:prstGeom>
          <a:noFill/>
          <a:ln w="9525">
            <a:noFill/>
          </a:ln>
        </p:spPr>
      </p:pic>
      <p:sp>
        <p:nvSpPr>
          <p:cNvPr id="2" name="标题 1"/>
          <p:cNvSpPr>
            <a:spLocks noGrp="1"/>
          </p:cNvSpPr>
          <p:nvPr>
            <p:ph type="ctrTitle"/>
          </p:nvPr>
        </p:nvSpPr>
        <p:spPr>
          <a:xfrm>
            <a:off x="2263775" y="2944813"/>
            <a:ext cx="9144000" cy="2237683"/>
          </a:xfrm>
        </p:spPr>
        <p:txBody>
          <a:bodyPr anchor="b"/>
          <a:lstStyle>
            <a:lvl1pPr algn="ctr">
              <a:defRPr sz="6000">
                <a:solidFill>
                  <a:srgbClr val="FFFFFF"/>
                </a:solidFill>
              </a:defRPr>
            </a:lvl1pPr>
          </a:lstStyle>
          <a:p>
            <a:r>
              <a:rPr lang="zh-CN" altLang="en-US"/>
              <a:t>单击此处编辑母版标题样式</a:t>
            </a:r>
          </a:p>
        </p:txBody>
      </p:sp>
      <p:sp>
        <p:nvSpPr>
          <p:cNvPr id="3" name="副标题 2"/>
          <p:cNvSpPr>
            <a:spLocks noGrp="1"/>
          </p:cNvSpPr>
          <p:nvPr>
            <p:ph type="subTitle" idx="1"/>
          </p:nvPr>
        </p:nvSpPr>
        <p:spPr>
          <a:xfrm>
            <a:off x="2263775" y="5352358"/>
            <a:ext cx="9144000" cy="748406"/>
          </a:xfrm>
        </p:spPr>
        <p:txBody>
          <a:bodyPr>
            <a:normAutofit/>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2C33F5-3B99-4900-95B1-8E58A54F25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1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4CE8EC7-F4B7-4222-AA2A-EF25AE9785A0}"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9EA6FCE-61D1-40AF-93DE-158D24AB0068}"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3ACE54-8426-4592-BA96-1F8C3244C2B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27"/>
        <p:cNvGrpSpPr/>
        <p:nvPr/>
      </p:nvGrpSpPr>
      <p:grpSpPr>
        <a:xfrm>
          <a:off x="0" y="0"/>
          <a:ext cx="0" cy="0"/>
          <a:chOff x="0" y="0"/>
          <a:chExt cx="0" cy="0"/>
        </a:xfrm>
      </p:grpSpPr>
      <p:sp>
        <p:nvSpPr>
          <p:cNvPr id="131" name="Google Shape;131;p9"/>
          <p:cNvSpPr txBox="1">
            <a:spLocks noGrp="1"/>
          </p:cNvSpPr>
          <p:nvPr>
            <p:ph type="title"/>
          </p:nvPr>
        </p:nvSpPr>
        <p:spPr>
          <a:xfrm>
            <a:off x="1738400" y="798100"/>
            <a:ext cx="4574000" cy="2653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738400" y="3657604"/>
            <a:ext cx="4574000" cy="9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endParaRPr/>
          </a:p>
        </p:txBody>
      </p:sp>
      <p:sp>
        <p:nvSpPr>
          <p:cNvPr id="133" name="Google Shape;133;p9"/>
          <p:cNvSpPr txBox="1">
            <a:spLocks noGrp="1"/>
          </p:cNvSpPr>
          <p:nvPr>
            <p:ph type="body" idx="2"/>
          </p:nvPr>
        </p:nvSpPr>
        <p:spPr>
          <a:xfrm>
            <a:off x="6538267" y="881333"/>
            <a:ext cx="4574000" cy="516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34" name="Google Shape;134;p9"/>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852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Temporal Cycle Consistency: for a Video-to-Video Translation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108063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16600" y="351233"/>
            <a:ext cx="11358805" cy="6155536"/>
          </a:xfrm>
          <a:prstGeom prst="rect">
            <a:avLst/>
          </a:prstGeom>
          <a:noFill/>
          <a:ln>
            <a:noFill/>
          </a:ln>
        </p:spPr>
      </p:pic>
      <p:sp>
        <p:nvSpPr>
          <p:cNvPr id="17" name="Google Shape;17;p3"/>
          <p:cNvSpPr/>
          <p:nvPr/>
        </p:nvSpPr>
        <p:spPr>
          <a:xfrm>
            <a:off x="5745233" y="67"/>
            <a:ext cx="6126800" cy="67828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7314100" y="5550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19" name="Google Shape;19;p3"/>
          <p:cNvSpPr txBox="1">
            <a:spLocks noGrp="1"/>
          </p:cNvSpPr>
          <p:nvPr>
            <p:ph type="subTitle" idx="2"/>
          </p:nvPr>
        </p:nvSpPr>
        <p:spPr>
          <a:xfrm>
            <a:off x="7314167" y="13405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0" name="Google Shape;20;p3"/>
          <p:cNvSpPr txBox="1">
            <a:spLocks noGrp="1"/>
          </p:cNvSpPr>
          <p:nvPr>
            <p:ph type="subTitle" idx="3"/>
          </p:nvPr>
        </p:nvSpPr>
        <p:spPr>
          <a:xfrm flipH="1">
            <a:off x="7314100" y="1953265"/>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1" name="Google Shape;21;p3"/>
          <p:cNvSpPr txBox="1">
            <a:spLocks noGrp="1"/>
          </p:cNvSpPr>
          <p:nvPr>
            <p:ph type="subTitle" idx="4"/>
          </p:nvPr>
        </p:nvSpPr>
        <p:spPr>
          <a:xfrm>
            <a:off x="7314167" y="273883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5"/>
          </p:nvPr>
        </p:nvSpPr>
        <p:spPr>
          <a:xfrm flipH="1">
            <a:off x="7314100" y="3351531"/>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3" name="Google Shape;23;p3"/>
          <p:cNvSpPr txBox="1">
            <a:spLocks noGrp="1"/>
          </p:cNvSpPr>
          <p:nvPr>
            <p:ph type="subTitle" idx="6"/>
          </p:nvPr>
        </p:nvSpPr>
        <p:spPr>
          <a:xfrm>
            <a:off x="7314167" y="4137105"/>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4" name="Google Shape;24;p3"/>
          <p:cNvSpPr txBox="1">
            <a:spLocks noGrp="1"/>
          </p:cNvSpPr>
          <p:nvPr>
            <p:ph type="subTitle" idx="7"/>
          </p:nvPr>
        </p:nvSpPr>
        <p:spPr>
          <a:xfrm flipH="1">
            <a:off x="7314100" y="4743800"/>
            <a:ext cx="2108000" cy="106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867"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5" name="Google Shape;25;p3"/>
          <p:cNvSpPr txBox="1">
            <a:spLocks noGrp="1"/>
          </p:cNvSpPr>
          <p:nvPr>
            <p:ph type="subTitle" idx="8"/>
          </p:nvPr>
        </p:nvSpPr>
        <p:spPr>
          <a:xfrm>
            <a:off x="7314167" y="5529367"/>
            <a:ext cx="2714000" cy="7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467">
                <a:solidFill>
                  <a:srgbClr val="666666"/>
                </a:solidFill>
                <a:latin typeface="Josefin Slab"/>
                <a:ea typeface="Josefin Slab"/>
                <a:cs typeface="Josefin Slab"/>
                <a:sym typeface="Josefin Slab"/>
              </a:defRPr>
            </a:lvl9pPr>
          </a:lstStyle>
          <a:p>
            <a:endParaRPr/>
          </a:p>
        </p:txBody>
      </p:sp>
      <p:sp>
        <p:nvSpPr>
          <p:cNvPr id="26" name="Google Shape;26;p3"/>
          <p:cNvSpPr/>
          <p:nvPr/>
        </p:nvSpPr>
        <p:spPr>
          <a:xfrm>
            <a:off x="5745233" y="67"/>
            <a:ext cx="1346000" cy="6858000"/>
          </a:xfrm>
          <a:prstGeom prst="rect">
            <a:avLst/>
          </a:prstGeom>
          <a:solidFill>
            <a:srgbClr val="6F40A8">
              <a:alpha val="5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hasCustomPrompt="1"/>
          </p:nvPr>
        </p:nvSpPr>
        <p:spPr>
          <a:xfrm>
            <a:off x="5237621" y="4496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8" name="Google Shape;28;p3"/>
          <p:cNvSpPr txBox="1">
            <a:spLocks noGrp="1"/>
          </p:cNvSpPr>
          <p:nvPr>
            <p:ph type="title" idx="9" hasCustomPrompt="1"/>
          </p:nvPr>
        </p:nvSpPr>
        <p:spPr>
          <a:xfrm>
            <a:off x="5237621" y="1859456"/>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29" name="Google Shape;29;p3"/>
          <p:cNvSpPr txBox="1">
            <a:spLocks noGrp="1"/>
          </p:cNvSpPr>
          <p:nvPr>
            <p:ph type="title" idx="13" hasCustomPrompt="1"/>
          </p:nvPr>
        </p:nvSpPr>
        <p:spPr>
          <a:xfrm>
            <a:off x="5237621" y="3251747"/>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0" name="Google Shape;30;p3"/>
          <p:cNvSpPr txBox="1">
            <a:spLocks noGrp="1"/>
          </p:cNvSpPr>
          <p:nvPr>
            <p:ph type="title" idx="14" hasCustomPrompt="1"/>
          </p:nvPr>
        </p:nvSpPr>
        <p:spPr>
          <a:xfrm>
            <a:off x="5237621" y="4644013"/>
            <a:ext cx="2361200" cy="131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6400">
                <a:solidFill>
                  <a:srgbClr val="6F40A8"/>
                </a:solidFill>
              </a:defRPr>
            </a:lvl1pPr>
            <a:lvl2pPr lvl="1" algn="ctr" rtl="0">
              <a:spcBef>
                <a:spcPts val="0"/>
              </a:spcBef>
              <a:spcAft>
                <a:spcPts val="0"/>
              </a:spcAft>
              <a:buClr>
                <a:srgbClr val="6F40A8"/>
              </a:buClr>
              <a:buSzPts val="4800"/>
              <a:buNone/>
              <a:defRPr sz="6400">
                <a:solidFill>
                  <a:srgbClr val="6F40A8"/>
                </a:solidFill>
              </a:defRPr>
            </a:lvl2pPr>
            <a:lvl3pPr lvl="2" algn="ctr" rtl="0">
              <a:spcBef>
                <a:spcPts val="0"/>
              </a:spcBef>
              <a:spcAft>
                <a:spcPts val="0"/>
              </a:spcAft>
              <a:buClr>
                <a:srgbClr val="6F40A8"/>
              </a:buClr>
              <a:buSzPts val="4800"/>
              <a:buNone/>
              <a:defRPr sz="6400">
                <a:solidFill>
                  <a:srgbClr val="6F40A8"/>
                </a:solidFill>
              </a:defRPr>
            </a:lvl3pPr>
            <a:lvl4pPr lvl="3" algn="ctr" rtl="0">
              <a:spcBef>
                <a:spcPts val="0"/>
              </a:spcBef>
              <a:spcAft>
                <a:spcPts val="0"/>
              </a:spcAft>
              <a:buClr>
                <a:srgbClr val="6F40A8"/>
              </a:buClr>
              <a:buSzPts val="4800"/>
              <a:buNone/>
              <a:defRPr sz="6400">
                <a:solidFill>
                  <a:srgbClr val="6F40A8"/>
                </a:solidFill>
              </a:defRPr>
            </a:lvl4pPr>
            <a:lvl5pPr lvl="4" algn="ctr" rtl="0">
              <a:spcBef>
                <a:spcPts val="0"/>
              </a:spcBef>
              <a:spcAft>
                <a:spcPts val="0"/>
              </a:spcAft>
              <a:buClr>
                <a:srgbClr val="6F40A8"/>
              </a:buClr>
              <a:buSzPts val="4800"/>
              <a:buNone/>
              <a:defRPr sz="6400">
                <a:solidFill>
                  <a:srgbClr val="6F40A8"/>
                </a:solidFill>
              </a:defRPr>
            </a:lvl5pPr>
            <a:lvl6pPr lvl="5" algn="ctr" rtl="0">
              <a:spcBef>
                <a:spcPts val="0"/>
              </a:spcBef>
              <a:spcAft>
                <a:spcPts val="0"/>
              </a:spcAft>
              <a:buClr>
                <a:srgbClr val="6F40A8"/>
              </a:buClr>
              <a:buSzPts val="4800"/>
              <a:buNone/>
              <a:defRPr sz="6400">
                <a:solidFill>
                  <a:srgbClr val="6F40A8"/>
                </a:solidFill>
              </a:defRPr>
            </a:lvl6pPr>
            <a:lvl7pPr lvl="6" algn="ctr" rtl="0">
              <a:spcBef>
                <a:spcPts val="0"/>
              </a:spcBef>
              <a:spcAft>
                <a:spcPts val="0"/>
              </a:spcAft>
              <a:buClr>
                <a:srgbClr val="6F40A8"/>
              </a:buClr>
              <a:buSzPts val="4800"/>
              <a:buNone/>
              <a:defRPr sz="6400">
                <a:solidFill>
                  <a:srgbClr val="6F40A8"/>
                </a:solidFill>
              </a:defRPr>
            </a:lvl7pPr>
            <a:lvl8pPr lvl="7" algn="ctr" rtl="0">
              <a:spcBef>
                <a:spcPts val="0"/>
              </a:spcBef>
              <a:spcAft>
                <a:spcPts val="0"/>
              </a:spcAft>
              <a:buClr>
                <a:srgbClr val="6F40A8"/>
              </a:buClr>
              <a:buSzPts val="4800"/>
              <a:buNone/>
              <a:defRPr sz="6400">
                <a:solidFill>
                  <a:srgbClr val="6F40A8"/>
                </a:solidFill>
              </a:defRPr>
            </a:lvl8pPr>
            <a:lvl9pPr lvl="8" algn="ctr" rtl="0">
              <a:spcBef>
                <a:spcPts val="0"/>
              </a:spcBef>
              <a:spcAft>
                <a:spcPts val="0"/>
              </a:spcAft>
              <a:buClr>
                <a:srgbClr val="6F40A8"/>
              </a:buClr>
              <a:buSzPts val="4800"/>
              <a:buNone/>
              <a:defRPr sz="6400">
                <a:solidFill>
                  <a:srgbClr val="6F40A8"/>
                </a:solidFill>
              </a:defRPr>
            </a:lvl9pPr>
          </a:lstStyle>
          <a:p>
            <a:r>
              <a:t>xx%</a:t>
            </a:r>
          </a:p>
        </p:txBody>
      </p:sp>
      <p:sp>
        <p:nvSpPr>
          <p:cNvPr id="31" name="Google Shape;31;p3"/>
          <p:cNvSpPr txBox="1">
            <a:spLocks noGrp="1"/>
          </p:cNvSpPr>
          <p:nvPr>
            <p:ph type="sldNum" idx="12"/>
          </p:nvPr>
        </p:nvSpPr>
        <p:spPr>
          <a:xfrm>
            <a:off x="11460400" y="3070800"/>
            <a:ext cx="731600" cy="7164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13162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E643A60-E077-4C90-A266-A10776448F7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F848A3E-C689-464C-8DFF-5C9DB0D5CDB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9B0B8F0-495C-4C85-AD19-7896A80C1CC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336ABDC-E89D-430F-AD4D-134F454A7CF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ADFF92C-863A-4442-B798-2B07BD0A1C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3FB5E27-4A8F-42BD-B714-E0637BCEB66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57DECD-22FA-4FE1-A0B8-068CE95CA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3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47A62E-FC47-470A-A619-58D9BE2F5CA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userDrawn="1">
            <p:ph type="title"/>
          </p:nvPr>
        </p:nvSpPr>
        <p:spPr>
          <a:xfrm>
            <a:off x="1619250" y="611188"/>
            <a:ext cx="9810750" cy="833437"/>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userDrawn="1">
            <p:ph type="body" idx="1"/>
          </p:nvPr>
        </p:nvSpPr>
        <p:spPr>
          <a:xfrm>
            <a:off x="838200" y="1987550"/>
            <a:ext cx="10515600" cy="418941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2EC8868-F8F4-4642-A4CA-85E6540DD5D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31" name="图片 24"/>
          <p:cNvPicPr>
            <a:picLocks noChangeAspect="1"/>
          </p:cNvPicPr>
          <p:nvPr userDrawn="1"/>
        </p:nvPicPr>
        <p:blipFill>
          <a:blip r:embed="rId16"/>
          <a:srcRect t="21069"/>
          <a:stretch>
            <a:fillRect/>
          </a:stretch>
        </p:blipFill>
        <p:spPr>
          <a:xfrm>
            <a:off x="303213" y="0"/>
            <a:ext cx="1201737" cy="12509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p:titleStyle>
    <p:body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jpe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3.png"/><Relationship Id="rId4" Type="http://schemas.openxmlformats.org/officeDocument/2006/relationships/chart" Target="../charts/chart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chart" Target="../charts/chart3.xml"/><Relationship Id="rId3" Type="http://schemas.microsoft.com/office/2007/relationships/hdphoto" Target="../media/hdphoto5.wdp"/><Relationship Id="rId7" Type="http://schemas.openxmlformats.org/officeDocument/2006/relationships/chart" Target="../charts/chart2.xm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5.png"/><Relationship Id="rId5" Type="http://schemas.microsoft.com/office/2007/relationships/hdphoto" Target="../media/hdphoto6.wdp"/><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8" Type="http://schemas.openxmlformats.org/officeDocument/2006/relationships/chart" Target="../charts/chart5.xml"/><Relationship Id="rId3" Type="http://schemas.microsoft.com/office/2007/relationships/hdphoto" Target="../media/hdphoto7.wdp"/><Relationship Id="rId7" Type="http://schemas.openxmlformats.org/officeDocument/2006/relationships/chart" Target="../charts/chart4.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5.png"/><Relationship Id="rId5" Type="http://schemas.microsoft.com/office/2007/relationships/hdphoto" Target="../media/hdphoto8.wdp"/><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9.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microsoft.com/office/2007/relationships/hdphoto" Target="../media/hdphoto12.wdp"/><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chart" Target="../charts/chart6.xml"/><Relationship Id="rId7"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44.png"/><Relationship Id="rId4" Type="http://schemas.openxmlformats.org/officeDocument/2006/relationships/chart" Target="../charts/chart7.xml"/></Relationships>
</file>

<file path=ppt/slides/_rels/slide5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chart" Target="../charts/chart9.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8.wmf"/></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hart" Target="../charts/chart11.xml"/><Relationship Id="rId4" Type="http://schemas.openxmlformats.org/officeDocument/2006/relationships/chart" Target="../charts/char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chart" Target="../charts/chart13.xml"/><Relationship Id="rId4" Type="http://schemas.openxmlformats.org/officeDocument/2006/relationships/chart" Target="../charts/char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6.wdp"/><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hart" Target="../charts/chart15.xml"/><Relationship Id="rId4" Type="http://schemas.openxmlformats.org/officeDocument/2006/relationships/chart" Target="../charts/char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7.wdp"/><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chart" Target="../charts/chart17.xml"/><Relationship Id="rId4" Type="http://schemas.openxmlformats.org/officeDocument/2006/relationships/chart" Target="../charts/chart16.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1B83E3-0A8F-41AF-B582-41693FE6A324}"/>
              </a:ext>
            </a:extLst>
          </p:cNvPr>
          <p:cNvSpPr>
            <a:spLocks noGrp="1"/>
          </p:cNvSpPr>
          <p:nvPr>
            <p:ph idx="1"/>
          </p:nvPr>
        </p:nvSpPr>
        <p:spPr>
          <a:xfrm>
            <a:off x="838200" y="618186"/>
            <a:ext cx="10515600" cy="5558777"/>
          </a:xfrm>
        </p:spPr>
        <p:txBody>
          <a:bodyPr/>
          <a:lstStyle/>
          <a:p>
            <a:pPr marL="0" indent="0" algn="ctr">
              <a:buNone/>
            </a:pPr>
            <a:r>
              <a:rPr lang="en-US" sz="3600" b="1" dirty="0" err="1">
                <a:latin typeface="Helvetica" panose="020B0604020202020204" pitchFamily="34" charset="0"/>
                <a:cs typeface="Helvetica" panose="020B0604020202020204" pitchFamily="34" charset="0"/>
              </a:rPr>
              <a:t>Adama</a:t>
            </a:r>
            <a:r>
              <a:rPr lang="en-US" sz="3600" b="1" dirty="0">
                <a:latin typeface="Helvetica" panose="020B0604020202020204" pitchFamily="34" charset="0"/>
                <a:cs typeface="Helvetica" panose="020B0604020202020204" pitchFamily="34" charset="0"/>
              </a:rPr>
              <a:t> Science &amp; Technology University</a:t>
            </a: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endParaRPr lang="en-US" sz="3600" b="1" dirty="0">
              <a:latin typeface="Helvetica" panose="020B0604020202020204" pitchFamily="34" charset="0"/>
              <a:cs typeface="Helvetica" panose="020B0604020202020204" pitchFamily="34" charset="0"/>
            </a:endParaRPr>
          </a:p>
          <a:p>
            <a:pPr marL="0" indent="0" algn="ctr">
              <a:buNone/>
            </a:pPr>
            <a:r>
              <a:rPr lang="en-US" b="1" dirty="0">
                <a:latin typeface="Helvetica" panose="020B0604020202020204" pitchFamily="34" charset="0"/>
                <a:cs typeface="Helvetica" panose="020B0604020202020204" pitchFamily="34" charset="0"/>
              </a:rPr>
              <a:t>School of Electrical Engineering and Computing</a:t>
            </a:r>
            <a:br>
              <a:rPr lang="en-US" b="1" dirty="0">
                <a:latin typeface="Helvetica" panose="020B0604020202020204" pitchFamily="34" charset="0"/>
                <a:cs typeface="Helvetica" panose="020B0604020202020204" pitchFamily="34" charset="0"/>
              </a:rPr>
            </a:br>
            <a:r>
              <a:rPr lang="en-US" b="1" dirty="0">
                <a:latin typeface="Helvetica" panose="020B0604020202020204" pitchFamily="34" charset="0"/>
                <a:cs typeface="Helvetica" panose="020B0604020202020204" pitchFamily="34" charset="0"/>
              </a:rPr>
              <a:t>Department of Computer Science and Engineering</a:t>
            </a:r>
            <a:endParaRPr lang="en-US" sz="2800" b="1" dirty="0"/>
          </a:p>
        </p:txBody>
      </p:sp>
      <p:pic>
        <p:nvPicPr>
          <p:cNvPr id="5" name="Picture 4" descr="Logo.png">
            <a:extLst>
              <a:ext uri="{FF2B5EF4-FFF2-40B4-BE49-F238E27FC236}">
                <a16:creationId xmlns:a16="http://schemas.microsoft.com/office/drawing/2014/main" id="{39B497F4-FA5B-4450-AAF5-6DC12157E8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71995" y="1529503"/>
            <a:ext cx="1675548" cy="1615474"/>
          </a:xfrm>
          <a:prstGeom prst="rect">
            <a:avLst/>
          </a:prstGeom>
          <a:noFill/>
        </p:spPr>
      </p:pic>
      <p:sp>
        <p:nvSpPr>
          <p:cNvPr id="7" name="TextBox 6">
            <a:extLst>
              <a:ext uri="{FF2B5EF4-FFF2-40B4-BE49-F238E27FC236}">
                <a16:creationId xmlns:a16="http://schemas.microsoft.com/office/drawing/2014/main" id="{199C1F02-1A50-440C-8EF8-6133017FE297}"/>
              </a:ext>
            </a:extLst>
          </p:cNvPr>
          <p:cNvSpPr txBox="1"/>
          <p:nvPr/>
        </p:nvSpPr>
        <p:spPr>
          <a:xfrm>
            <a:off x="5171995" y="5186347"/>
            <a:ext cx="2047009"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October 2020</a:t>
            </a:r>
          </a:p>
          <a:p>
            <a:pPr algn="ctr"/>
            <a:r>
              <a:rPr lang="en-US" b="1" dirty="0" err="1">
                <a:latin typeface="Times New Roman" panose="02020603050405020304" pitchFamily="18" charset="0"/>
                <a:cs typeface="Times New Roman" panose="02020603050405020304" pitchFamily="18" charset="0"/>
              </a:rPr>
              <a:t>Adama</a:t>
            </a:r>
            <a:r>
              <a:rPr lang="en-US" b="1" dirty="0">
                <a:latin typeface="Times New Roman" panose="02020603050405020304" pitchFamily="18" charset="0"/>
                <a:cs typeface="Times New Roman" panose="02020603050405020304" pitchFamily="18" charset="0"/>
              </a:rPr>
              <a:t>, Ethiopia</a:t>
            </a:r>
          </a:p>
        </p:txBody>
      </p:sp>
      <p:sp>
        <p:nvSpPr>
          <p:cNvPr id="2" name="Date Placeholder 1">
            <a:extLst>
              <a:ext uri="{FF2B5EF4-FFF2-40B4-BE49-F238E27FC236}">
                <a16:creationId xmlns:a16="http://schemas.microsoft.com/office/drawing/2014/main" id="{813FE873-61AE-4A54-B21F-8BF00D9AD2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AC95040-B733-42D2-A168-C28CF75FA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7CCFFCB3-167C-44B4-AB8A-1DC81640868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61E8E6A8-3FC7-427A-99C5-50A4B19A4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99622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B6CBA36-8D7D-4B64-B1F8-7D8E12F08C7E}"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3"/>
          <a:stretch>
            <a:fillRect/>
          </a:stretch>
        </p:blipFill>
        <p:spPr>
          <a:xfrm>
            <a:off x="6536412" y="148727"/>
            <a:ext cx="4656374" cy="3516494"/>
          </a:xfrm>
          <a:prstGeom prst="rect">
            <a:avLst/>
          </a:prstGeom>
        </p:spPr>
      </p:pic>
      <p:pic>
        <p:nvPicPr>
          <p:cNvPr id="10" name="Picture 9">
            <a:extLst>
              <a:ext uri="{FF2B5EF4-FFF2-40B4-BE49-F238E27FC236}">
                <a16:creationId xmlns:a16="http://schemas.microsoft.com/office/drawing/2014/main" id="{1E55207A-8EC6-4DB7-89F4-EB1ED3271850}"/>
              </a:ext>
            </a:extLst>
          </p:cNvPr>
          <p:cNvPicPr>
            <a:picLocks noChangeAspect="1"/>
          </p:cNvPicPr>
          <p:nvPr/>
        </p:nvPicPr>
        <p:blipFill rotWithShape="1">
          <a:blip r:embed="rId4"/>
          <a:srcRect l="73033" t="15102" r="4041" b="61212"/>
          <a:stretch/>
        </p:blipFill>
        <p:spPr>
          <a:xfrm>
            <a:off x="6536412" y="3785773"/>
            <a:ext cx="4656374" cy="2562908"/>
          </a:xfrm>
          <a:prstGeom prst="rect">
            <a:avLst/>
          </a:prstGeom>
        </p:spPr>
      </p:pic>
      <p:pic>
        <p:nvPicPr>
          <p:cNvPr id="11" name="Picture 10" descr="Logo.png">
            <a:extLst>
              <a:ext uri="{FF2B5EF4-FFF2-40B4-BE49-F238E27FC236}">
                <a16:creationId xmlns:a16="http://schemas.microsoft.com/office/drawing/2014/main" id="{2E467D8F-6409-4890-A43A-DB705317CDF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30254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1" y="974092"/>
                <a:ext cx="8073213" cy="5220820"/>
              </a:xfrm>
            </p:spPr>
            <p:txBody>
              <a:bodyPr/>
              <a:lstStyle/>
              <a:p>
                <a:pP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r>
                      <a:rPr lang="en-US" sz="2400" b="0" i="1" smtClean="0">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buClr>
                    <a:schemeClr val="bg2">
                      <a:lumMod val="25000"/>
                    </a:schemeClr>
                  </a:buCl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b="0" i="1" smtClean="0">
                        <a:latin typeface="Cambria Math" panose="02040503050406030204" pitchFamily="18" charset="0"/>
                      </a:rPr>
                      <m:t> </m:t>
                    </m:r>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p>
              <a:p>
                <a:pPr lvl="1">
                  <a:buClr>
                    <a:schemeClr val="bg2">
                      <a:lumMod val="25000"/>
                    </a:schemeClr>
                  </a:buClr>
                </a:pPr>
                <a:r>
                  <a:rPr lang="en-US" sz="2400" i="1" dirty="0"/>
                  <a:t>optical flow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oMath>
                </a14:m>
                <a:r>
                  <a:rPr lang="en-US" sz="2400" i="1"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oMath>
                </a14:m>
                <a:r>
                  <a:rPr lang="en-US" sz="2400" i="1" dirty="0"/>
                  <a:t>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endParaRPr lang="en-US" sz="2400" i="1" dirty="0"/>
              </a:p>
              <a:p>
                <a:pPr lvl="1">
                  <a:buClr>
                    <a:schemeClr val="bg2">
                      <a:lumMod val="25000"/>
                    </a:schemeClr>
                  </a:buClr>
                </a:pPr>
                <a:r>
                  <a:rPr lang="en-US" sz="2400" i="1" dirty="0"/>
                  <a:t>optical flow =&gt;</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r>
                  <a:rPr lang="en-US" sz="2400" i="1" dirty="0"/>
                  <a:t>and</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e>
                        </m:acc>
                      </m:e>
                    </m:acc>
                  </m:oMath>
                </a14:m>
                <a:r>
                  <a:rPr lang="en-US" sz="2400" i="1" dirty="0"/>
                  <a:t> is </a:t>
                </a:r>
                <a14:m>
                  <m:oMath xmlns:m="http://schemas.openxmlformats.org/officeDocument/2006/math">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i="1" dirty="0"/>
              </a:p>
              <a:p>
                <a:pPr lvl="1">
                  <a:buClr>
                    <a:schemeClr val="bg2">
                      <a:lumMod val="25000"/>
                    </a:schemeClr>
                  </a:buClr>
                </a:pP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e>
                        </m:acc>
                      </m:e>
                    </m:acc>
                  </m:oMath>
                </a14:m>
                <a:endParaRPr lang="en-US" sz="2400" b="1" dirty="0"/>
              </a:p>
            </p:txBody>
          </p:sp>
        </mc:Choice>
        <mc:Fallback xmlns="">
          <p:sp>
            <p:nvSpPr>
              <p:cNvPr id="12" name="Text Placeholder 11">
                <a:extLst>
                  <a:ext uri="{FF2B5EF4-FFF2-40B4-BE49-F238E27FC236}">
                    <a16:creationId xmlns:a16="http://schemas.microsoft.com/office/drawing/2014/main" id="{F229D55C-821D-47DA-9A7F-6446845B31F1}"/>
                  </a:ext>
                </a:extLst>
              </p:cNvPr>
              <p:cNvSpPr>
                <a:spLocks noGrp="1" noRot="1" noChangeAspect="1" noMove="1" noResize="1" noEditPoints="1" noAdjustHandles="1" noChangeArrowheads="1" noChangeShapeType="1" noTextEdit="1"/>
              </p:cNvSpPr>
              <p:nvPr>
                <p:ph type="body" sz="half" idx="2"/>
              </p:nvPr>
            </p:nvSpPr>
            <p:spPr>
              <a:xfrm>
                <a:off x="836611" y="974092"/>
                <a:ext cx="8073213" cy="5220820"/>
              </a:xfrm>
              <a:blipFill>
                <a:blip r:embed="rId3"/>
                <a:stretch>
                  <a:fillRect l="-113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5609A1C-4855-432A-A444-906DF86D6A1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DFC5DF92-7456-4F23-91F4-D1386D8D45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15525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F4482AB-CCDE-4F34-B9B7-1C68EAF7374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6467707" y="842936"/>
            <a:ext cx="3353727" cy="531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7600B130-3106-4BCC-AC74-C112294F312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47679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5735FD-D31B-47CE-A512-23A90F8F7B9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3581400" y="2988527"/>
            <a:ext cx="79043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78909C07-529B-4661-BCF7-FA64CB47CDD2}"/>
              </a:ext>
            </a:extLst>
          </p:cNvPr>
          <p:cNvSpPr/>
          <p:nvPr/>
        </p:nvSpPr>
        <p:spPr>
          <a:xfrm>
            <a:off x="466027" y="3032848"/>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2265556"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Logo.png">
            <a:extLst>
              <a:ext uri="{FF2B5EF4-FFF2-40B4-BE49-F238E27FC236}">
                <a16:creationId xmlns:a16="http://schemas.microsoft.com/office/drawing/2014/main" id="{0F89A63D-C70E-4338-97F3-4B046E61D5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47411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812B2F9-D790-4A42-B249-F168BD54DFA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9" name="Rectangle 8">
            <a:extLst>
              <a:ext uri="{FF2B5EF4-FFF2-40B4-BE49-F238E27FC236}">
                <a16:creationId xmlns:a16="http://schemas.microsoft.com/office/drawing/2014/main" id="{D49C2C94-9D19-41C7-A5C1-9D6797A5AC6D}"/>
              </a:ext>
            </a:extLst>
          </p:cNvPr>
          <p:cNvSpPr/>
          <p:nvPr/>
        </p:nvSpPr>
        <p:spPr>
          <a:xfrm>
            <a:off x="4052769" y="2982235"/>
            <a:ext cx="374265"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2642839" y="2338039"/>
            <a:ext cx="202952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53EF3C9-6C70-4E1F-8471-BEAC307AB33B}"/>
              </a:ext>
            </a:extLst>
          </p:cNvPr>
          <p:cNvSpPr/>
          <p:nvPr/>
        </p:nvSpPr>
        <p:spPr>
          <a:xfrm>
            <a:off x="9456234" y="1646882"/>
            <a:ext cx="2029522"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A639D0A3-FB11-4FEE-9EA9-D4399C2009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559962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7FF704C-F6EE-424A-8D97-0A181041061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15</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sp>
        <p:nvSpPr>
          <p:cNvPr id="9" name="Rectangle 8">
            <a:extLst>
              <a:ext uri="{FF2B5EF4-FFF2-40B4-BE49-F238E27FC236}">
                <a16:creationId xmlns:a16="http://schemas.microsoft.com/office/drawing/2014/main" id="{D49C2C94-9D19-41C7-A5C1-9D6797A5AC6D}"/>
              </a:ext>
            </a:extLst>
          </p:cNvPr>
          <p:cNvSpPr/>
          <p:nvPr/>
        </p:nvSpPr>
        <p:spPr>
          <a:xfrm flipH="1">
            <a:off x="4427034" y="2982235"/>
            <a:ext cx="209089"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7E4466BC-E105-459D-B129-677A40CC307E}"/>
              </a:ext>
            </a:extLst>
          </p:cNvPr>
          <p:cNvSpPr/>
          <p:nvPr/>
        </p:nvSpPr>
        <p:spPr>
          <a:xfrm>
            <a:off x="4560609" y="2338039"/>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16D57D1F-625E-454D-966B-4F709F1AB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95" y="974092"/>
            <a:ext cx="10223810" cy="5040972"/>
          </a:xfrm>
          <a:prstGeom prst="rect">
            <a:avLst/>
          </a:prstGeom>
        </p:spPr>
      </p:pic>
      <p:sp>
        <p:nvSpPr>
          <p:cNvPr id="14" name="Rectangle 13">
            <a:extLst>
              <a:ext uri="{FF2B5EF4-FFF2-40B4-BE49-F238E27FC236}">
                <a16:creationId xmlns:a16="http://schemas.microsoft.com/office/drawing/2014/main" id="{D53EF3C9-6C70-4E1F-8471-BEAC307AB33B}"/>
              </a:ext>
            </a:extLst>
          </p:cNvPr>
          <p:cNvSpPr/>
          <p:nvPr/>
        </p:nvSpPr>
        <p:spPr>
          <a:xfrm>
            <a:off x="11341480" y="1646882"/>
            <a:ext cx="144276" cy="3549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A0A9495E-3356-4E8A-BC06-98319D429358}"/>
              </a:ext>
            </a:extLst>
          </p:cNvPr>
          <p:cNvSpPr/>
          <p:nvPr/>
        </p:nvSpPr>
        <p:spPr>
          <a:xfrm>
            <a:off x="7555878" y="2971084"/>
            <a:ext cx="111752" cy="318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descr="Logo.png">
            <a:extLst>
              <a:ext uri="{FF2B5EF4-FFF2-40B4-BE49-F238E27FC236}">
                <a16:creationId xmlns:a16="http://schemas.microsoft.com/office/drawing/2014/main" id="{997FA349-0A7B-49F1-9A05-EBB31211FA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03092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974092"/>
            <a:ext cx="10517188" cy="5220820"/>
          </a:xfrm>
        </p:spPr>
        <p:txBody>
          <a:bodyPr/>
          <a:lstStyle/>
          <a:p>
            <a:r>
              <a:rPr lang="en-US" altLang="zh-CN" sz="2400" b="1" dirty="0"/>
              <a:t>Research Question</a:t>
            </a:r>
            <a:endParaRPr lang="en-US" sz="2400" b="1" dirty="0"/>
          </a:p>
          <a:p>
            <a:pPr marL="285750" indent="-285750">
              <a:buFont typeface="Calibri" panose="020F0502020204030204" pitchFamily="34" charset="0"/>
              <a:buChar char="»"/>
            </a:pPr>
            <a:r>
              <a:rPr lang="en-US" sz="2400" dirty="0"/>
              <a:t>Can adding additional constraints improve temporal coherency for video translation? </a:t>
            </a:r>
          </a:p>
          <a:p>
            <a:pPr marL="285750" indent="-285750">
              <a:buFont typeface="Calibri" panose="020F0502020204030204" pitchFamily="34" charset="0"/>
              <a:buChar char="»"/>
            </a:pPr>
            <a:r>
              <a:rPr lang="en-US" sz="2400" dirty="0"/>
              <a:t>What is the effect of temporal discriminator on improving unsupervised video-to-video translation? </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buFont typeface="Calibri" panose="020F0502020204030204" pitchFamily="34" charset="0"/>
              <a:buChar char="»"/>
            </a:pPr>
            <a:endParaRPr lang="en-US" sz="24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FC1A53-E18D-4477-8C3C-1467FCFCF4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16</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useBgFill="1">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Statement of the problem </a:t>
            </a:r>
            <a:r>
              <a:rPr lang="zh-CN" altLang="en-US" dirty="0"/>
              <a:t>
</a:t>
            </a:r>
          </a:p>
        </p:txBody>
      </p:sp>
      <p:pic>
        <p:nvPicPr>
          <p:cNvPr id="8" name="Picture 7" descr="Logo.png">
            <a:extLst>
              <a:ext uri="{FF2B5EF4-FFF2-40B4-BE49-F238E27FC236}">
                <a16:creationId xmlns:a16="http://schemas.microsoft.com/office/drawing/2014/main" id="{6F542872-DD97-4545-A1FE-5F793A7839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2832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583611"/>
            <a:ext cx="10517188" cy="5220820"/>
          </a:xfrm>
        </p:spPr>
        <p:txBody>
          <a:bodyPr/>
          <a:lstStyle/>
          <a:p>
            <a:pPr marL="342900" indent="-342900">
              <a:lnSpc>
                <a:spcPct val="100000"/>
              </a:lnSpc>
              <a:buFont typeface="Calibri" panose="020F0502020204030204" pitchFamily="34" charset="0"/>
              <a:buChar char="»"/>
            </a:pPr>
            <a:endParaRPr lang="en-US" altLang="zh-CN" sz="2400" b="1" dirty="0"/>
          </a:p>
          <a:p>
            <a:pPr marL="342900" indent="-342900">
              <a:lnSpc>
                <a:spcPct val="100000"/>
              </a:lnSpc>
              <a:buFont typeface="Calibri" panose="020F0502020204030204" pitchFamily="34" charset="0"/>
              <a:buChar char="»"/>
            </a:pPr>
            <a:r>
              <a:rPr lang="en-US" altLang="zh-CN" sz="2400" b="1" dirty="0"/>
              <a:t>General Objective</a:t>
            </a:r>
            <a:endParaRPr lang="en-US" sz="2400" b="1" dirty="0"/>
          </a:p>
          <a:p>
            <a:pPr>
              <a:lnSpc>
                <a:spcPct val="100000"/>
              </a:lnSpc>
            </a:pPr>
            <a:r>
              <a:rPr lang="en-US" sz="2400" dirty="0"/>
              <a:t>The general objective of the study is to incorporate a temporal cycle consistency constraint for video-to-video translation to the ReCycle GAN network. </a:t>
            </a:r>
          </a:p>
          <a:p>
            <a:pPr marL="342900" indent="-342900">
              <a:buFont typeface="Calibri" panose="020F0502020204030204" pitchFamily="34" charset="0"/>
              <a:buChar char="»"/>
            </a:pPr>
            <a:r>
              <a:rPr lang="en-US" altLang="zh-CN" sz="2400" b="1" dirty="0"/>
              <a:t>Specific Objective</a:t>
            </a:r>
            <a:endParaRPr lang="en-US" sz="2400" dirty="0"/>
          </a:p>
          <a:p>
            <a:pPr marL="914400" lvl="1" indent="-457200">
              <a:lnSpc>
                <a:spcPct val="100000"/>
              </a:lnSpc>
              <a:buFont typeface="Arial" panose="020B0604020202020204" pitchFamily="34" charset="0"/>
              <a:buChar char="•"/>
            </a:pPr>
            <a:r>
              <a:rPr lang="en-US" sz="2200" dirty="0"/>
              <a:t>Gathering dataset for training and testing. </a:t>
            </a:r>
          </a:p>
          <a:p>
            <a:pPr marL="914400" lvl="1" indent="-457200">
              <a:lnSpc>
                <a:spcPct val="100000"/>
              </a:lnSpc>
              <a:buFont typeface="Arial" panose="020B0604020202020204" pitchFamily="34" charset="0"/>
              <a:buChar char="•"/>
            </a:pPr>
            <a:r>
              <a:rPr lang="en-US" sz="2200" dirty="0"/>
              <a:t>Embedding feature preserving loss to Cycle GAN </a:t>
            </a:r>
          </a:p>
          <a:p>
            <a:pPr marL="914400" lvl="1" indent="-457200">
              <a:lnSpc>
                <a:spcPct val="100000"/>
              </a:lnSpc>
              <a:buFont typeface="Arial" panose="020B0604020202020204" pitchFamily="34" charset="0"/>
              <a:buChar char="•"/>
            </a:pPr>
            <a:r>
              <a:rPr lang="en-US" sz="2200" dirty="0"/>
              <a:t>Modifying the discriminator network to make it aware of temporal information. </a:t>
            </a:r>
          </a:p>
          <a:p>
            <a:pPr marL="914400" lvl="1" indent="-457200">
              <a:lnSpc>
                <a:spcPct val="100000"/>
              </a:lnSpc>
              <a:buFont typeface="Arial" panose="020B0604020202020204" pitchFamily="34" charset="0"/>
              <a:buChar char="•"/>
            </a:pPr>
            <a:r>
              <a:rPr lang="en-US" sz="2200" dirty="0"/>
              <a:t>Adding learning constraints to the Cycle GAN and ReCycle GAN networks. </a:t>
            </a:r>
          </a:p>
          <a:p>
            <a:pPr marL="914400" lvl="1" indent="-457200">
              <a:lnSpc>
                <a:spcPct val="100000"/>
              </a:lnSpc>
              <a:buFont typeface="Arial" panose="020B0604020202020204" pitchFamily="34" charset="0"/>
              <a:buChar char="•"/>
            </a:pPr>
            <a:r>
              <a:rPr lang="en-US" sz="2200" dirty="0"/>
              <a:t>Designing a GAN model for the video translation using the TensorFlow Keras framework.  </a:t>
            </a:r>
          </a:p>
          <a:p>
            <a:pPr marL="914400" lvl="1" indent="-457200">
              <a:lnSpc>
                <a:spcPct val="100000"/>
              </a:lnSpc>
              <a:buFont typeface="Arial" panose="020B0604020202020204" pitchFamily="34" charset="0"/>
              <a:buChar char="•"/>
            </a:pPr>
            <a:r>
              <a:rPr lang="en-US" sz="2200" dirty="0"/>
              <a:t>Evaluating the performance of the model. </a:t>
            </a:r>
          </a:p>
          <a:p>
            <a:pPr marL="914400" lvl="1" indent="-457200">
              <a:buFont typeface="Arial" panose="020B0604020202020204" pitchFamily="34" charset="0"/>
              <a:buChar char="•"/>
            </a:pPr>
            <a:endParaRPr lang="en-US" sz="2200"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9FE9922-D829-4992-BB95-7AB89A8630F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17</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Objective of the Study</a:t>
            </a:r>
            <a:r>
              <a:rPr lang="en-US" altLang="zh-CN" dirty="0">
                <a:solidFill>
                  <a:srgbClr val="000000"/>
                </a:solidFill>
                <a:cs typeface="Helvetica" panose="020B0604020202020204" pitchFamily="34" charset="0"/>
              </a:rPr>
              <a:t> </a:t>
            </a:r>
            <a:r>
              <a:rPr lang="zh-CN" altLang="en-US" dirty="0"/>
              <a:t>
</a:t>
            </a:r>
          </a:p>
        </p:txBody>
      </p:sp>
      <p:pic>
        <p:nvPicPr>
          <p:cNvPr id="9" name="Picture 8" descr="Logo.png">
            <a:extLst>
              <a:ext uri="{FF2B5EF4-FFF2-40B4-BE49-F238E27FC236}">
                <a16:creationId xmlns:a16="http://schemas.microsoft.com/office/drawing/2014/main" id="{48FC4651-2B18-47A5-B497-830E84DBCC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685050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标题 1"/>
          <p:cNvSpPr>
            <a:spLocks noGrp="1"/>
          </p:cNvSpPr>
          <p:nvPr userDrawn="1">
            <p:ph type="title"/>
          </p:nvPr>
        </p:nvSpPr>
        <p:spPr>
          <a:xfrm>
            <a:off x="1543050" y="83167"/>
            <a:ext cx="9810750" cy="833437"/>
          </a:xfrm>
        </p:spPr>
        <p:txBody>
          <a:bodyPr vert="horz" wrap="square" lIns="91440" tIns="45720" rIns="91440" bIns="45720" anchor="ctr"/>
          <a:lstStyle/>
          <a:p>
            <a:pPr eaLnBrk="1" hangingPunct="1"/>
            <a:r>
              <a:rPr lang="en-US" sz="3200" cap="none" dirty="0">
                <a:cs typeface="Helvetica" panose="020B0604020202020204" pitchFamily="34" charset="0"/>
              </a:rPr>
              <a:t>Background </a:t>
            </a:r>
            <a:r>
              <a:rPr lang="zh-CN" altLang="en-US" dirty="0"/>
              <a:t>
</a:t>
            </a:r>
          </a:p>
        </p:txBody>
      </p:sp>
      <p:sp>
        <p:nvSpPr>
          <p:cNvPr id="12" name="TextBox 11">
            <a:extLst>
              <a:ext uri="{FF2B5EF4-FFF2-40B4-BE49-F238E27FC236}">
                <a16:creationId xmlns:a16="http://schemas.microsoft.com/office/drawing/2014/main" id="{A7B0A546-6B63-4420-A7D4-E761946493DE}"/>
              </a:ext>
            </a:extLst>
          </p:cNvPr>
          <p:cNvSpPr txBox="1"/>
          <p:nvPr/>
        </p:nvSpPr>
        <p:spPr>
          <a:xfrm>
            <a:off x="609677" y="938908"/>
            <a:ext cx="10767183" cy="830997"/>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Goal: Given a </a:t>
            </a:r>
            <a:r>
              <a:rPr lang="en-US" sz="2400" b="0" cap="none" dirty="0">
                <a:solidFill>
                  <a:srgbClr val="FF0000"/>
                </a:solidFill>
                <a:latin typeface="Helvetica" panose="020B0604020202020204" pitchFamily="34" charset="0"/>
                <a:cs typeface="Helvetica" panose="020B0604020202020204" pitchFamily="34" charset="0"/>
              </a:rPr>
              <a:t>feature vector </a:t>
            </a:r>
            <a:r>
              <a:rPr lang="en-US" sz="2400" b="0" cap="none" dirty="0">
                <a:latin typeface="Helvetica" panose="020B0604020202020204" pitchFamily="34" charset="0"/>
                <a:cs typeface="Helvetica" panose="020B0604020202020204" pitchFamily="34" charset="0"/>
              </a:rPr>
              <a:t>for an image, </a:t>
            </a:r>
            <a:r>
              <a:rPr lang="en-US" sz="2400" cap="none" dirty="0">
                <a:latin typeface="Helvetica" panose="020B0604020202020204" pitchFamily="34" charset="0"/>
                <a:cs typeface="Helvetica" panose="020B0604020202020204" pitchFamily="34" charset="0"/>
              </a:rPr>
              <a:t>find a new image such that</a:t>
            </a:r>
          </a:p>
          <a:p>
            <a:endParaRPr lang="en-US" sz="2400" dirty="0"/>
          </a:p>
        </p:txBody>
      </p:sp>
      <p:pic>
        <p:nvPicPr>
          <p:cNvPr id="3" name="Picture 2">
            <a:extLst>
              <a:ext uri="{FF2B5EF4-FFF2-40B4-BE49-F238E27FC236}">
                <a16:creationId xmlns:a16="http://schemas.microsoft.com/office/drawing/2014/main" id="{2D40968B-8C94-4C45-8281-8C764D49B2E4}"/>
              </a:ext>
            </a:extLst>
          </p:cNvPr>
          <p:cNvPicPr>
            <a:picLocks noChangeAspect="1"/>
          </p:cNvPicPr>
          <p:nvPr/>
        </p:nvPicPr>
        <p:blipFill>
          <a:blip r:embed="rId2"/>
          <a:stretch>
            <a:fillRect/>
          </a:stretch>
        </p:blipFill>
        <p:spPr>
          <a:xfrm>
            <a:off x="302428" y="1893976"/>
            <a:ext cx="4669150" cy="4451605"/>
          </a:xfrm>
          <a:prstGeom prst="rect">
            <a:avLst/>
          </a:prstGeom>
        </p:spPr>
      </p:pic>
      <p:sp>
        <p:nvSpPr>
          <p:cNvPr id="18" name="Text Placeholder 11">
            <a:extLst>
              <a:ext uri="{FF2B5EF4-FFF2-40B4-BE49-F238E27FC236}">
                <a16:creationId xmlns:a16="http://schemas.microsoft.com/office/drawing/2014/main" id="{D2A8461E-716B-410C-829B-98A174831552}"/>
              </a:ext>
            </a:extLst>
          </p:cNvPr>
          <p:cNvSpPr txBox="1">
            <a:spLocks/>
          </p:cNvSpPr>
          <p:nvPr/>
        </p:nvSpPr>
        <p:spPr>
          <a:xfrm>
            <a:off x="4971578" y="1811262"/>
            <a:ext cx="6458422" cy="1143918"/>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Its </a:t>
            </a:r>
            <a:r>
              <a:rPr lang="en-US" dirty="0">
                <a:solidFill>
                  <a:srgbClr val="FF0000"/>
                </a:solidFill>
                <a:latin typeface="Helvetica" panose="020B0604020202020204" pitchFamily="34" charset="0"/>
                <a:cs typeface="Helvetica" panose="020B0604020202020204" pitchFamily="34" charset="0"/>
              </a:rPr>
              <a:t>features</a:t>
            </a:r>
            <a:r>
              <a:rPr lang="en-US" dirty="0">
                <a:latin typeface="Helvetica" panose="020B0604020202020204" pitchFamily="34" charset="0"/>
                <a:cs typeface="Helvetica" panose="020B0604020202020204" pitchFamily="34" charset="0"/>
              </a:rPr>
              <a:t> are </a:t>
            </a:r>
            <a:r>
              <a:rPr lang="en-US" dirty="0">
                <a:solidFill>
                  <a:srgbClr val="FF0000"/>
                </a:solidFill>
                <a:latin typeface="Helvetica" panose="020B0604020202020204" pitchFamily="34" charset="0"/>
                <a:cs typeface="Helvetica" panose="020B0604020202020204" pitchFamily="34" charset="0"/>
              </a:rPr>
              <a:t>similar</a:t>
            </a:r>
            <a:r>
              <a:rPr lang="en-US" dirty="0">
                <a:latin typeface="Helvetica" panose="020B0604020202020204" pitchFamily="34" charset="0"/>
                <a:cs typeface="Helvetica" panose="020B0604020202020204" pitchFamily="34" charset="0"/>
              </a:rPr>
              <a:t> to the </a:t>
            </a:r>
            <a:r>
              <a:rPr lang="en-US" dirty="0">
                <a:solidFill>
                  <a:srgbClr val="FF0000"/>
                </a:solidFill>
                <a:latin typeface="Helvetica" panose="020B0604020202020204" pitchFamily="34" charset="0"/>
                <a:cs typeface="Helvetica" panose="020B0604020202020204" pitchFamily="34" charset="0"/>
              </a:rPr>
              <a:t>given features</a:t>
            </a:r>
          </a:p>
          <a:p>
            <a:pPr marL="342900" indent="-342900"/>
            <a:r>
              <a:rPr lang="en-US" dirty="0">
                <a:latin typeface="Helvetica" panose="020B0604020202020204" pitchFamily="34" charset="0"/>
                <a:cs typeface="Helvetica" panose="020B0604020202020204" pitchFamily="34" charset="0"/>
              </a:rPr>
              <a:t>It “</a:t>
            </a:r>
            <a:r>
              <a:rPr lang="en-US" dirty="0">
                <a:solidFill>
                  <a:srgbClr val="FF0000"/>
                </a:solidFill>
                <a:latin typeface="Helvetica" panose="020B0604020202020204" pitchFamily="34" charset="0"/>
                <a:cs typeface="Helvetica" panose="020B0604020202020204" pitchFamily="34" charset="0"/>
              </a:rPr>
              <a:t>looks natural</a:t>
            </a:r>
            <a:r>
              <a:rPr lang="en-US" dirty="0">
                <a:latin typeface="Helvetica" panose="020B0604020202020204" pitchFamily="34" charset="0"/>
                <a:cs typeface="Helvetica" panose="020B0604020202020204" pitchFamily="34" charset="0"/>
              </a:rPr>
              <a:t>”</a:t>
            </a:r>
          </a:p>
        </p:txBody>
      </p:sp>
      <p:sp>
        <p:nvSpPr>
          <p:cNvPr id="19" name="TextBox 18">
            <a:extLst>
              <a:ext uri="{FF2B5EF4-FFF2-40B4-BE49-F238E27FC236}">
                <a16:creationId xmlns:a16="http://schemas.microsoft.com/office/drawing/2014/main" id="{890A25F5-3750-4B1D-8B19-687FE6304543}"/>
              </a:ext>
            </a:extLst>
          </p:cNvPr>
          <p:cNvSpPr txBox="1"/>
          <p:nvPr/>
        </p:nvSpPr>
        <p:spPr>
          <a:xfrm>
            <a:off x="7270290" y="1432311"/>
            <a:ext cx="930499"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GAN</a:t>
            </a:r>
            <a:r>
              <a:rPr lang="en-US" sz="1800" b="0" cap="none" dirty="0">
                <a:latin typeface="Helvetica" panose="020B0604020202020204" pitchFamily="34" charset="0"/>
                <a:cs typeface="Helvetica" panose="020B0604020202020204" pitchFamily="34" charset="0"/>
              </a:rPr>
              <a:t> </a:t>
            </a:r>
            <a:endParaRPr lang="en-US" dirty="0"/>
          </a:p>
        </p:txBody>
      </p:sp>
      <p:pic>
        <p:nvPicPr>
          <p:cNvPr id="5" name="Picture 4" descr="Image result for Generative adversarial network image">
            <a:extLst>
              <a:ext uri="{FF2B5EF4-FFF2-40B4-BE49-F238E27FC236}">
                <a16:creationId xmlns:a16="http://schemas.microsoft.com/office/drawing/2014/main" id="{9B6E25DD-2E6F-4E90-8697-D23E814556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738" y="3103298"/>
            <a:ext cx="4869602" cy="323293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66FB5784-E57B-4ACF-975F-24042D496F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C51A7C9-2717-4D88-9DAE-F82D790B7EC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BCF7650-C882-468D-A1EE-63F5262D7C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6FDEB06-C96F-4780-9A13-31901D4AE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3494739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7">
                <a:extLst>
                  <a:ext uri="{FF2B5EF4-FFF2-40B4-BE49-F238E27FC236}">
                    <a16:creationId xmlns:a16="http://schemas.microsoft.com/office/drawing/2014/main" id="{57EBB2BE-C6FC-4857-BE1D-69B66A58E303}"/>
                  </a:ext>
                </a:extLst>
              </p:cNvPr>
              <p:cNvSpPr txBox="1">
                <a:spLocks/>
              </p:cNvSpPr>
              <p:nvPr/>
            </p:nvSpPr>
            <p:spPr>
              <a:xfrm>
                <a:off x="475182" y="2175971"/>
                <a:ext cx="4586066" cy="370804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a:p>
                <a:pPr lvl="1" algn="ctr">
                  <a:buClr>
                    <a:schemeClr val="bg2">
                      <a:lumMod val="25000"/>
                    </a:schemeClr>
                  </a:buClr>
                </a:pP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sSubSup>
                  </m:oMath>
                </a14:m>
                <a:r>
                  <a:rPr lang="en-US" sz="2400" dirty="0"/>
                  <a:t> and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sSubSup>
                      <m:sSubSupPr>
                        <m:ctrlPr>
                          <a:rPr lang="en-US" sz="2400" i="1">
                            <a:latin typeface="Cambria Math" panose="02040503050406030204" pitchFamily="18" charset="0"/>
                          </a:rPr>
                        </m:ctrlPr>
                      </m:sSubSupPr>
                      <m:e>
                        <m:r>
                          <a:rPr lang="en-US" sz="2400" i="1">
                            <a:latin typeface="Cambria Math" panose="02040503050406030204" pitchFamily="18" charset="0"/>
                          </a:rPr>
                          <m:t>}</m:t>
                        </m:r>
                      </m:e>
                      <m:sub>
                        <m:r>
                          <a:rPr lang="en-US" sz="2400" i="1">
                            <a:latin typeface="Cambria Math" panose="02040503050406030204" pitchFamily="18" charset="0"/>
                          </a:rPr>
                          <m:t>𝑠</m:t>
                        </m:r>
                        <m:r>
                          <a:rPr lang="en-US" sz="2400" i="1">
                            <a:latin typeface="Cambria Math" panose="02040503050406030204" pitchFamily="18" charset="0"/>
                          </a:rPr>
                          <m:t>=1</m:t>
                        </m:r>
                      </m:sub>
                      <m:sup>
                        <m:r>
                          <a:rPr lang="en-US" sz="2400" i="1">
                            <a:latin typeface="Cambria Math" panose="02040503050406030204" pitchFamily="18" charset="0"/>
                          </a:rPr>
                          <m:t>𝑆</m:t>
                        </m:r>
                      </m:sup>
                    </m:sSubSup>
                  </m:oMath>
                </a14:m>
                <a:endParaRPr lang="en-US" sz="2400" i="1" dirty="0">
                  <a:latin typeface="Cambria Math" panose="02040503050406030204" pitchFamily="18" charset="0"/>
                </a:endParaRPr>
              </a:p>
              <a:p>
                <a:pPr lvl="1" algn="ctr">
                  <a:buClr>
                    <a:schemeClr val="bg2">
                      <a:lumMod val="25000"/>
                    </a:schemeClr>
                  </a:buClr>
                </a:pP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𝐴𝐵</m:t>
                        </m:r>
                      </m:sub>
                    </m:sSub>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oMath>
                </a14:m>
                <a:r>
                  <a:rPr lang="en-US" sz="2400" dirty="0"/>
                  <a:t> and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𝐵𝐴</m:t>
                        </m:r>
                      </m:sub>
                    </m:sSub>
                    <m:r>
                      <a:rPr lang="en-US" sz="2400" i="1">
                        <a:latin typeface="Cambria Math" panose="02040503050406030204" pitchFamily="18" charset="0"/>
                      </a:rPr>
                      <m:t>: </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oMath>
                </a14:m>
                <a:endParaRPr lang="en-US" sz="2400" dirty="0">
                  <a:latin typeface="Helvetica" panose="020B0604020202020204" pitchFamily="34" charset="0"/>
                  <a:cs typeface="Helvetica" panose="020B0604020202020204" pitchFamily="34"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𝐴𝐵</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r>
                        <a:rPr lang="en-US" sz="2400">
                          <a:latin typeface="Cambria Math" panose="02040503050406030204" pitchFamily="18" charset="0"/>
                        </a:rPr>
                        <m:t>, </m:t>
                      </m:r>
                    </m:oMath>
                  </m:oMathPara>
                </a14:m>
                <a:endParaRPr lang="en-US" sz="2400" dirty="0">
                  <a:latin typeface="Cambria Math" panose="02040503050406030204" pitchFamily="18" charset="0"/>
                </a:endParaRPr>
              </a:p>
              <a:p>
                <a:pPr lvl="1" algn="ctr">
                  <a:buClr>
                    <a:schemeClr val="bg2">
                      <a:lumMod val="25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𝐵𝐴</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r>
                        <a:rPr lang="en-US" sz="2400" i="1">
                          <a:latin typeface="Cambria Math" panose="02040503050406030204" pitchFamily="18" charset="0"/>
                        </a:rPr>
                        <m:t> </m:t>
                      </m:r>
                    </m:oMath>
                  </m:oMathPara>
                </a14:m>
                <a:endParaRPr lang="en-US" sz="2400" i="1" dirty="0">
                  <a:latin typeface="Cambria Math" panose="02040503050406030204" pitchFamily="18" charset="0"/>
                </a:endParaRPr>
              </a:p>
              <a:p>
                <a:pPr lvl="1" algn="just">
                  <a:buClr>
                    <a:schemeClr val="bg2">
                      <a:lumMod val="25000"/>
                    </a:schemeClr>
                  </a:buClr>
                </a:pPr>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𝑠𝑢𝑐h</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𝑡h𝑎𝑡</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 ≈</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acc>
                      </m:e>
                    </m:acc>
                  </m:oMath>
                </a14:m>
                <a:endParaRPr lang="en-US" sz="2400" dirty="0">
                  <a:latin typeface="Helvetica" panose="020B0604020202020204" pitchFamily="34" charset="0"/>
                  <a:cs typeface="Helvetica" panose="020B0604020202020204" pitchFamily="34" charset="0"/>
                </a:endParaRPr>
              </a:p>
            </p:txBody>
          </p:sp>
        </mc:Choice>
        <mc:Fallback xmlns="">
          <p:sp>
            <p:nvSpPr>
              <p:cNvPr id="2" name="Text Placeholder 7">
                <a:extLst>
                  <a:ext uri="{FF2B5EF4-FFF2-40B4-BE49-F238E27FC236}">
                    <a16:creationId xmlns:a16="http://schemas.microsoft.com/office/drawing/2014/main" id="{57EBB2BE-C6FC-4857-BE1D-69B66A58E303}"/>
                  </a:ext>
                </a:extLst>
              </p:cNvPr>
              <p:cNvSpPr txBox="1">
                <a:spLocks noRot="1" noChangeAspect="1" noMove="1" noResize="1" noEditPoints="1" noAdjustHandles="1" noChangeArrowheads="1" noChangeShapeType="1" noTextEdit="1"/>
              </p:cNvSpPr>
              <p:nvPr/>
            </p:nvSpPr>
            <p:spPr>
              <a:xfrm>
                <a:off x="475182" y="2175971"/>
                <a:ext cx="4586066" cy="3708046"/>
              </a:xfrm>
              <a:prstGeom prst="rect">
                <a:avLst/>
              </a:prstGeom>
              <a:blipFill>
                <a:blip r:embed="rId2"/>
                <a:stretch>
                  <a:fillRect t="-984"/>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408104" y="1179027"/>
            <a:ext cx="6312010" cy="4914899"/>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2">
                  <a:lumMod val="25000"/>
                </a:schemeClr>
              </a:buClr>
            </a:pPr>
            <a:r>
              <a:rPr lang="en-US" dirty="0">
                <a:latin typeface="Helvetica" panose="020B0604020202020204" pitchFamily="34" charset="0"/>
                <a:cs typeface="Helvetica" panose="020B0604020202020204" pitchFamily="34" charset="0"/>
              </a:rPr>
              <a:t>Cycle GAN: Cycle consistency constraint</a:t>
            </a:r>
          </a:p>
        </p:txBody>
      </p:sp>
      <p:pic>
        <p:nvPicPr>
          <p:cNvPr id="4" name="Picture 3">
            <a:extLst>
              <a:ext uri="{FF2B5EF4-FFF2-40B4-BE49-F238E27FC236}">
                <a16:creationId xmlns:a16="http://schemas.microsoft.com/office/drawing/2014/main" id="{D439A052-67EE-47ED-B5DD-CDBE634A6DB8}"/>
              </a:ext>
            </a:extLst>
          </p:cNvPr>
          <p:cNvPicPr>
            <a:picLocks noChangeAspect="1"/>
          </p:cNvPicPr>
          <p:nvPr/>
        </p:nvPicPr>
        <p:blipFill>
          <a:blip r:embed="rId3"/>
          <a:stretch>
            <a:fillRect/>
          </a:stretch>
        </p:blipFill>
        <p:spPr>
          <a:xfrm>
            <a:off x="5395964" y="2563991"/>
            <a:ext cx="2379875" cy="2932006"/>
          </a:xfrm>
          <a:prstGeom prst="rect">
            <a:avLst/>
          </a:prstGeom>
        </p:spPr>
      </p:pic>
      <p:pic>
        <p:nvPicPr>
          <p:cNvPr id="6" name="Picture 5">
            <a:extLst>
              <a:ext uri="{FF2B5EF4-FFF2-40B4-BE49-F238E27FC236}">
                <a16:creationId xmlns:a16="http://schemas.microsoft.com/office/drawing/2014/main" id="{E12988EB-391A-46B5-9209-83E78629F7B7}"/>
              </a:ext>
            </a:extLst>
          </p:cNvPr>
          <p:cNvPicPr>
            <a:picLocks noChangeAspect="1"/>
          </p:cNvPicPr>
          <p:nvPr/>
        </p:nvPicPr>
        <p:blipFill rotWithShape="1">
          <a:blip r:embed="rId4"/>
          <a:srcRect l="4383" t="-106" r="-4383" b="-106"/>
          <a:stretch/>
        </p:blipFill>
        <p:spPr>
          <a:xfrm>
            <a:off x="7775839" y="2175971"/>
            <a:ext cx="4172712" cy="4215003"/>
          </a:xfrm>
          <a:prstGeom prst="rect">
            <a:avLst/>
          </a:prstGeom>
        </p:spPr>
      </p:pic>
      <p:sp>
        <p:nvSpPr>
          <p:cNvPr id="3" name="Date Placeholder 2">
            <a:extLst>
              <a:ext uri="{FF2B5EF4-FFF2-40B4-BE49-F238E27FC236}">
                <a16:creationId xmlns:a16="http://schemas.microsoft.com/office/drawing/2014/main" id="{C3F6EDD5-4EA9-403E-9112-06D2367276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1ED5072-0741-4DD6-AC7E-674940B865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14D18915-9A55-427A-AF76-C420E9BFE8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8443ECC5-F239-42C7-9978-E1CAEE189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017AE30E-EC76-4EBE-ABFF-8AED91B99D52}"/>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162654032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4"/>
          <p:cNvSpPr txBox="1">
            <a:spLocks noGrp="1"/>
          </p:cNvSpPr>
          <p:nvPr>
            <p:ph type="title"/>
          </p:nvPr>
        </p:nvSpPr>
        <p:spPr>
          <a:xfrm>
            <a:off x="1" y="2550200"/>
            <a:ext cx="3245475" cy="10172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vert="horz" wrap="square" lIns="121900" tIns="121900" rIns="121900" bIns="121900" rtlCol="0" anchor="ctr" anchorCtr="0">
            <a:noAutofit/>
          </a:bodyPr>
          <a:lstStyle/>
          <a:p>
            <a:pPr lvl="0" algn="ctr"/>
            <a:r>
              <a:rPr lang="en-US" sz="1400">
                <a:latin typeface="Helvetica" panose="020B0604020202020204" pitchFamily="34" charset="0"/>
                <a:cs typeface="Helvetica" panose="020B0604020202020204" pitchFamily="34" charset="0"/>
              </a:rPr>
              <a:t> </a:t>
            </a:r>
            <a:r>
              <a:rPr lang="en-US" sz="2800">
                <a:latin typeface="Helvetica" panose="020B0604020202020204" pitchFamily="34" charset="0"/>
                <a:cs typeface="Helvetica" panose="020B0604020202020204" pitchFamily="34" charset="0"/>
              </a:rPr>
              <a:t>Kirubel Abebe</a:t>
            </a:r>
            <a:endParaRPr lang="en-US" sz="1800">
              <a:latin typeface="Helvetica" panose="020B0604020202020204" pitchFamily="34" charset="0"/>
              <a:cs typeface="Helvetica" panose="020B0604020202020204" pitchFamily="34" charset="0"/>
            </a:endParaRPr>
          </a:p>
        </p:txBody>
      </p:sp>
      <p:sp>
        <p:nvSpPr>
          <p:cNvPr id="283" name="Google Shape;283;p14"/>
          <p:cNvSpPr txBox="1">
            <a:spLocks noGrp="1"/>
          </p:cNvSpPr>
          <p:nvPr>
            <p:ph type="body" idx="2"/>
          </p:nvPr>
        </p:nvSpPr>
        <p:spPr>
          <a:xfrm>
            <a:off x="5745657" y="488796"/>
            <a:ext cx="5344508" cy="5160800"/>
          </a:xfrm>
          <a:prstGeom prst="rect">
            <a:avLst/>
          </a:prstGeom>
        </p:spPr>
        <p:txBody>
          <a:bodyPr spcFirstLastPara="1" vert="horz" wrap="square" lIns="121900" tIns="121900" rIns="121900" bIns="121900" rtlCol="0" anchor="t" anchorCtr="0">
            <a:noAutofit/>
          </a:bodyPr>
          <a:lstStyle/>
          <a:p>
            <a:pPr marL="0" indent="0">
              <a:buSzPts val="1100"/>
              <a:buNone/>
            </a:pPr>
            <a:r>
              <a:rPr lang="en" sz="2133" dirty="0">
                <a:latin typeface="Helvetica" panose="020B0604020202020204" pitchFamily="34" charset="0"/>
                <a:cs typeface="Helvetica" panose="020B0604020202020204" pitchFamily="34" charset="0"/>
              </a:rPr>
              <a:t>Title:</a:t>
            </a:r>
          </a:p>
          <a:p>
            <a:pPr marL="0" indent="0">
              <a:buSzPts val="1100"/>
              <a:buNone/>
            </a:pPr>
            <a:r>
              <a:rPr lang="en-US" sz="2500" b="1" i="1" dirty="0">
                <a:effectLst/>
                <a:latin typeface="Helvetica" panose="020B0604020202020204" pitchFamily="34" charset="0"/>
                <a:ea typeface="Calibri" panose="020F0502020204030204" pitchFamily="34" charset="0"/>
                <a:cs typeface="Helvetica" panose="020B0604020202020204" pitchFamily="34" charset="0"/>
              </a:rPr>
              <a:t>Temporal Cycle consistency: </a:t>
            </a:r>
            <a:r>
              <a:rPr lang="en-US" sz="2500" b="1" dirty="0">
                <a:effectLst/>
                <a:latin typeface="Helvetica" panose="020B0604020202020204" pitchFamily="34" charset="0"/>
                <a:ea typeface="Calibri" panose="020F0502020204030204" pitchFamily="34" charset="0"/>
                <a:cs typeface="Helvetica" panose="020B0604020202020204" pitchFamily="34" charset="0"/>
              </a:rPr>
              <a:t>for a video to video translation.</a:t>
            </a:r>
          </a:p>
          <a:p>
            <a:pPr marL="0" indent="0">
              <a:buSzPts val="1100"/>
              <a:buNone/>
            </a:pPr>
            <a:br>
              <a:rPr lang="en" sz="2133" dirty="0">
                <a:latin typeface="Helvetica" panose="020B0604020202020204" pitchFamily="34" charset="0"/>
                <a:cs typeface="Helvetica" panose="020B0604020202020204" pitchFamily="34" charset="0"/>
              </a:rPr>
            </a:br>
            <a:r>
              <a:rPr lang="en" sz="2133" dirty="0">
                <a:latin typeface="Helvetica" panose="020B0604020202020204" pitchFamily="34" charset="0"/>
                <a:cs typeface="Helvetica" panose="020B0604020202020204" pitchFamily="34" charset="0"/>
              </a:rPr>
              <a:t>By:</a:t>
            </a:r>
          </a:p>
          <a:p>
            <a:pPr marL="0" indent="0">
              <a:buSzPts val="1100"/>
              <a:buNone/>
            </a:pPr>
            <a:r>
              <a:rPr lang="en-US" sz="2133" b="1" dirty="0">
                <a:latin typeface="Helvetica" panose="020B0604020202020204" pitchFamily="34" charset="0"/>
                <a:cs typeface="Helvetica" panose="020B0604020202020204" pitchFamily="34" charset="0"/>
              </a:rPr>
              <a:t>Kirubel Abebe </a:t>
            </a:r>
            <a:r>
              <a:rPr lang="en-US" sz="2133" b="1" dirty="0" err="1">
                <a:latin typeface="Helvetica" panose="020B0604020202020204" pitchFamily="34" charset="0"/>
                <a:cs typeface="Helvetica" panose="020B0604020202020204" pitchFamily="34" charset="0"/>
              </a:rPr>
              <a:t>Senbeto</a:t>
            </a:r>
            <a:endParaRPr lang="en-US" sz="2133" b="1" dirty="0">
              <a:latin typeface="Helvetica" panose="020B0604020202020204" pitchFamily="34" charset="0"/>
              <a:cs typeface="Helvetica" panose="020B0604020202020204" pitchFamily="34" charset="0"/>
            </a:endParaRPr>
          </a:p>
          <a:p>
            <a:pPr marL="0" indent="0">
              <a:buSzPts val="1100"/>
              <a:buNone/>
            </a:pPr>
            <a:endParaRPr lang="en-US" sz="2133" dirty="0">
              <a:latin typeface="Helvetica" panose="020B0604020202020204" pitchFamily="34" charset="0"/>
              <a:cs typeface="Helvetica" panose="020B0604020202020204" pitchFamily="34" charset="0"/>
            </a:endParaRPr>
          </a:p>
          <a:p>
            <a:pPr marL="0" indent="0">
              <a:buSzPts val="1100"/>
              <a:buNone/>
            </a:pPr>
            <a:r>
              <a:rPr lang="en-US" sz="2133" dirty="0">
                <a:latin typeface="Helvetica" panose="020B0604020202020204" pitchFamily="34" charset="0"/>
                <a:cs typeface="Helvetica" panose="020B0604020202020204" pitchFamily="34" charset="0"/>
              </a:rPr>
              <a:t>Advisor:</a:t>
            </a:r>
          </a:p>
          <a:p>
            <a:pPr marL="0" indent="0">
              <a:buSzPts val="1100"/>
              <a:buNone/>
            </a:pPr>
            <a:r>
              <a:rPr lang="en-US" sz="2133" b="1" dirty="0">
                <a:latin typeface="Helvetica" panose="020B0604020202020204" pitchFamily="34" charset="0"/>
                <a:cs typeface="Helvetica" panose="020B0604020202020204" pitchFamily="34" charset="0"/>
              </a:rPr>
              <a:t>Prof. Yun Koo Chung </a:t>
            </a:r>
          </a:p>
          <a:p>
            <a:pPr marL="0" indent="0">
              <a:buSzPts val="1100"/>
              <a:buNone/>
            </a:pPr>
            <a:endParaRPr lang="en-US" sz="2133" dirty="0">
              <a:latin typeface="Helvetica" panose="020B0604020202020204" pitchFamily="34" charset="0"/>
              <a:cs typeface="Helvetica" panose="020B0604020202020204" pitchFamily="34" charset="0"/>
            </a:endParaRPr>
          </a:p>
          <a:p>
            <a:pPr marL="0" indent="0" algn="r">
              <a:buSzPts val="1100"/>
              <a:buNone/>
            </a:pPr>
            <a:r>
              <a:rPr lang="en-US" sz="2133" dirty="0" err="1">
                <a:latin typeface="Helvetica" panose="020B0604020202020204" pitchFamily="34" charset="0"/>
                <a:cs typeface="Helvetica" panose="020B0604020202020204" pitchFamily="34" charset="0"/>
              </a:rPr>
              <a:t>Adama</a:t>
            </a:r>
            <a:r>
              <a:rPr lang="en-US" sz="2133" dirty="0">
                <a:latin typeface="Helvetica" panose="020B0604020202020204" pitchFamily="34" charset="0"/>
                <a:cs typeface="Helvetica" panose="020B0604020202020204" pitchFamily="34" charset="0"/>
              </a:rPr>
              <a:t> Science and technology University</a:t>
            </a:r>
          </a:p>
          <a:p>
            <a:pPr marL="0" indent="0" algn="r">
              <a:buSzPts val="1100"/>
              <a:buNone/>
            </a:pPr>
            <a:r>
              <a:rPr lang="en-US" sz="2133" dirty="0">
                <a:latin typeface="Helvetica" panose="020B0604020202020204" pitchFamily="34" charset="0"/>
                <a:cs typeface="Helvetica" panose="020B0604020202020204" pitchFamily="34" charset="0"/>
              </a:rPr>
              <a:t>October, 2020</a:t>
            </a:r>
          </a:p>
        </p:txBody>
      </p:sp>
      <p:sp>
        <p:nvSpPr>
          <p:cNvPr id="2" name="Slide Number Placeholder 1">
            <a:extLst>
              <a:ext uri="{FF2B5EF4-FFF2-40B4-BE49-F238E27FC236}">
                <a16:creationId xmlns:a16="http://schemas.microsoft.com/office/drawing/2014/main" id="{462B2FD8-B21C-4EB3-868E-37B1CD81D9CA}"/>
              </a:ext>
            </a:extLst>
          </p:cNvPr>
          <p:cNvSpPr>
            <a:spLocks noGrp="1"/>
          </p:cNvSpPr>
          <p:nvPr>
            <p:ph type="sldNum" idx="12"/>
          </p:nvPr>
        </p:nvSpPr>
        <p:spPr/>
        <p:txBody>
          <a:bodyPr/>
          <a:lstStyle/>
          <a:p>
            <a:fld id="{00000000-1234-1234-1234-123412341234}" type="slidenum">
              <a:rPr lang="en" smtClean="0"/>
              <a:pPr/>
              <a:t>2</a:t>
            </a:fld>
            <a:endParaRPr lang="en"/>
          </a:p>
        </p:txBody>
      </p:sp>
      <p:pic>
        <p:nvPicPr>
          <p:cNvPr id="6" name="Picture 5" descr="Logo.png">
            <a:extLst>
              <a:ext uri="{FF2B5EF4-FFF2-40B4-BE49-F238E27FC236}">
                <a16:creationId xmlns:a16="http://schemas.microsoft.com/office/drawing/2014/main" id="{7C1ACB2A-7EEC-4346-8601-6E08607D09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pic>
        <p:nvPicPr>
          <p:cNvPr id="7" name="Picture 6" descr="Logo.png">
            <a:extLst>
              <a:ext uri="{FF2B5EF4-FFF2-40B4-BE49-F238E27FC236}">
                <a16:creationId xmlns:a16="http://schemas.microsoft.com/office/drawing/2014/main" id="{A80F4129-6C6B-4666-A144-F8793277366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657792" y="2261459"/>
            <a:ext cx="1675548" cy="161547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4CEB9A5-DA6A-4AD1-8D8D-58D1866C72C7}"/>
              </a:ext>
            </a:extLst>
          </p:cNvPr>
          <p:cNvSpPr txBox="1">
            <a:spLocks/>
          </p:cNvSpPr>
          <p:nvPr/>
        </p:nvSpPr>
        <p:spPr>
          <a:xfrm>
            <a:off x="277121" y="1203925"/>
            <a:ext cx="6347397" cy="5152425"/>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2">
                  <a:lumMod val="25000"/>
                </a:schemeClr>
              </a:buClr>
              <a:buNone/>
            </a:pPr>
            <a:r>
              <a:rPr lang="en-US" sz="2400" b="1" dirty="0">
                <a:latin typeface="Helvetica" panose="020B0604020202020204" pitchFamily="34" charset="0"/>
                <a:cs typeface="Helvetica" panose="020B0604020202020204" pitchFamily="34" charset="0"/>
              </a:rPr>
              <a:t>Recycle </a:t>
            </a:r>
            <a:r>
              <a:rPr lang="en-US" b="1" dirty="0">
                <a:latin typeface="Helvetica" panose="020B0604020202020204" pitchFamily="34" charset="0"/>
                <a:cs typeface="Helvetica" panose="020B0604020202020204" pitchFamily="34" charset="0"/>
              </a:rPr>
              <a:t>GAN</a:t>
            </a:r>
            <a:r>
              <a:rPr lang="en-US" dirty="0">
                <a:latin typeface="Helvetica" panose="020B0604020202020204" pitchFamily="34" charset="0"/>
                <a:cs typeface="Helvetica" panose="020B0604020202020204" pitchFamily="34" charset="0"/>
              </a:rPr>
              <a:t> = Cycle-</a:t>
            </a:r>
            <a:r>
              <a:rPr lang="en-US" sz="2400" dirty="0">
                <a:latin typeface="Helvetica" panose="020B0604020202020204" pitchFamily="34" charset="0"/>
                <a:cs typeface="Helvetica" panose="020B0604020202020204" pitchFamily="34" charset="0"/>
              </a:rPr>
              <a:t>GAN + Temporal Predictor</a:t>
            </a:r>
          </a:p>
          <a:p>
            <a:pPr>
              <a:buClr>
                <a:schemeClr val="bg2">
                  <a:lumMod val="25000"/>
                </a:schemeClr>
              </a:buClr>
            </a:pP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9592188E-F3B1-4C2C-92AD-5A37A62478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47638" y="2025508"/>
            <a:ext cx="3043524" cy="2806983"/>
          </a:xfrm>
          <a:prstGeom prst="rect">
            <a:avLst/>
          </a:prstGeom>
        </p:spPr>
      </p:pic>
      <p:pic>
        <p:nvPicPr>
          <p:cNvPr id="5" name="Picture 4">
            <a:extLst>
              <a:ext uri="{FF2B5EF4-FFF2-40B4-BE49-F238E27FC236}">
                <a16:creationId xmlns:a16="http://schemas.microsoft.com/office/drawing/2014/main" id="{0F2E9006-D084-4091-966B-7E2E1D4C107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00404" y="3553008"/>
            <a:ext cx="4290242" cy="756795"/>
          </a:xfrm>
          <a:prstGeom prst="rect">
            <a:avLst/>
          </a:prstGeom>
          <a:effectLst>
            <a:glow rad="63500">
              <a:schemeClr val="accent2">
                <a:satMod val="175000"/>
                <a:alpha val="40000"/>
              </a:schemeClr>
            </a:glow>
          </a:effectLst>
        </p:spPr>
      </p:pic>
      <p:pic>
        <p:nvPicPr>
          <p:cNvPr id="8" name="Picture 7">
            <a:extLst>
              <a:ext uri="{FF2B5EF4-FFF2-40B4-BE49-F238E27FC236}">
                <a16:creationId xmlns:a16="http://schemas.microsoft.com/office/drawing/2014/main" id="{B6A2A7EE-43EB-4307-B207-FC652DC945CC}"/>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495865" y="4309803"/>
            <a:ext cx="6034830" cy="756794"/>
          </a:xfrm>
          <a:prstGeom prst="rect">
            <a:avLst/>
          </a:prstGeom>
          <a:effectLst>
            <a:glow rad="63500">
              <a:schemeClr val="accent2">
                <a:satMod val="175000"/>
                <a:alpha val="40000"/>
              </a:schemeClr>
            </a:glow>
          </a:effectLst>
        </p:spPr>
      </p:pic>
      <p:sp>
        <p:nvSpPr>
          <p:cNvPr id="14" name="TextBox 13">
            <a:extLst>
              <a:ext uri="{FF2B5EF4-FFF2-40B4-BE49-F238E27FC236}">
                <a16:creationId xmlns:a16="http://schemas.microsoft.com/office/drawing/2014/main" id="{591866EF-ED4E-4766-AB2C-C47FE10C516C}"/>
              </a:ext>
            </a:extLst>
          </p:cNvPr>
          <p:cNvSpPr txBox="1"/>
          <p:nvPr/>
        </p:nvSpPr>
        <p:spPr>
          <a:xfrm>
            <a:off x="555127" y="2836787"/>
            <a:ext cx="3666883" cy="461665"/>
          </a:xfrm>
          <a:prstGeom prst="rect">
            <a:avLst/>
          </a:prstGeom>
          <a:noFill/>
        </p:spPr>
        <p:txBody>
          <a:bodyPr wrap="square">
            <a:spAutoFit/>
          </a:bodyPr>
          <a:lstStyle/>
          <a:p>
            <a:pPr algn="ctr">
              <a:buClr>
                <a:schemeClr val="bg2">
                  <a:lumMod val="25000"/>
                </a:schemeClr>
              </a:buClr>
            </a:pPr>
            <a:r>
              <a:rPr lang="en-US" sz="2400" dirty="0">
                <a:latin typeface="Helvetica" panose="020B0604020202020204" pitchFamily="34" charset="0"/>
                <a:cs typeface="Helvetica" panose="020B0604020202020204" pitchFamily="34" charset="0"/>
              </a:rPr>
              <a:t>Mathematical formulation</a:t>
            </a:r>
          </a:p>
        </p:txBody>
      </p:sp>
      <p:sp>
        <p:nvSpPr>
          <p:cNvPr id="2" name="Date Placeholder 1">
            <a:extLst>
              <a:ext uri="{FF2B5EF4-FFF2-40B4-BE49-F238E27FC236}">
                <a16:creationId xmlns:a16="http://schemas.microsoft.com/office/drawing/2014/main" id="{FB778ECE-ED0B-4D6D-91C9-A4CD757C61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4335A98-8C62-4539-9544-F64F99218C1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F1CE5A40-6A7F-4710-8336-223CDCA85A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095E8A3-9B69-43B8-94CE-C27487103B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标题 1">
            <a:extLst>
              <a:ext uri="{FF2B5EF4-FFF2-40B4-BE49-F238E27FC236}">
                <a16:creationId xmlns:a16="http://schemas.microsoft.com/office/drawing/2014/main" id="{CE743367-A8EC-4359-93DD-9A8303B098CE}"/>
              </a:ext>
            </a:extLst>
          </p:cNvPr>
          <p:cNvSpPr>
            <a:spLocks noGrp="1"/>
          </p:cNvSpPr>
          <p:nvPr>
            <p:ph type="title"/>
          </p:nvPr>
        </p:nvSpPr>
        <p:spPr>
          <a:xfrm>
            <a:off x="1543050" y="83167"/>
            <a:ext cx="9810750" cy="833437"/>
          </a:xfrm>
        </p:spPr>
        <p:txBody>
          <a:bodyPr vert="horz" wrap="square" lIns="91440" tIns="45720" rIns="91440" bIns="45720" anchor="ctr"/>
          <a:lstStyle/>
          <a:p>
            <a:pPr eaLnBrk="1" hangingPunct="1"/>
            <a:r>
              <a:rPr lang="en-US" dirty="0">
                <a:latin typeface="Helvetica" panose="020B0604020202020204" pitchFamily="34" charset="0"/>
                <a:cs typeface="Helvetica" panose="020B0604020202020204" pitchFamily="34" charset="0"/>
              </a:rPr>
              <a:t>ReCycle GAN</a:t>
            </a:r>
            <a:r>
              <a:rPr lang="en-US" sz="3200" cap="none" dirty="0">
                <a:cs typeface="Helvetica" panose="020B0604020202020204" pitchFamily="34" charset="0"/>
              </a:rPr>
              <a:t> </a:t>
            </a:r>
            <a:r>
              <a:rPr lang="zh-CN" altLang="en-US" dirty="0"/>
              <a:t>
</a:t>
            </a:r>
          </a:p>
        </p:txBody>
      </p:sp>
    </p:spTree>
    <p:extLst>
      <p:ext uri="{BB962C8B-B14F-4D97-AF65-F5344CB8AC3E}">
        <p14:creationId xmlns:p14="http://schemas.microsoft.com/office/powerpoint/2010/main" val="86564417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58616E-3364-4DCA-A7BF-F234DCB4FB8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21</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2564471012"/>
              </p:ext>
            </p:extLst>
          </p:nvPr>
        </p:nvGraphicFramePr>
        <p:xfrm>
          <a:off x="200721" y="868175"/>
          <a:ext cx="11907836" cy="5376275"/>
        </p:xfrm>
        <a:graphic>
          <a:graphicData uri="http://schemas.openxmlformats.org/drawingml/2006/table">
            <a:tbl>
              <a:tblPr firstRow="1" bandRow="1">
                <a:tableStyleId>{0E3FDE45-AF77-4B5C-9715-49D594BDF05E}</a:tableStyleId>
              </a:tblPr>
              <a:tblGrid>
                <a:gridCol w="2715768">
                  <a:extLst>
                    <a:ext uri="{9D8B030D-6E8A-4147-A177-3AD203B41FA5}">
                      <a16:colId xmlns:a16="http://schemas.microsoft.com/office/drawing/2014/main" val="20000"/>
                    </a:ext>
                  </a:extLst>
                </a:gridCol>
                <a:gridCol w="3063240">
                  <a:extLst>
                    <a:ext uri="{9D8B030D-6E8A-4147-A177-3AD203B41FA5}">
                      <a16:colId xmlns:a16="http://schemas.microsoft.com/office/drawing/2014/main" val="20001"/>
                    </a:ext>
                  </a:extLst>
                </a:gridCol>
                <a:gridCol w="3369182">
                  <a:extLst>
                    <a:ext uri="{9D8B030D-6E8A-4147-A177-3AD203B41FA5}">
                      <a16:colId xmlns:a16="http://schemas.microsoft.com/office/drawing/2014/main" val="20002"/>
                    </a:ext>
                  </a:extLst>
                </a:gridCol>
                <a:gridCol w="2759646">
                  <a:extLst>
                    <a:ext uri="{9D8B030D-6E8A-4147-A177-3AD203B41FA5}">
                      <a16:colId xmlns:a16="http://schemas.microsoft.com/office/drawing/2014/main" val="20003"/>
                    </a:ext>
                  </a:extLst>
                </a:gridCol>
              </a:tblGrid>
              <a:tr h="458625">
                <a:tc>
                  <a:txBody>
                    <a:bodyPr/>
                    <a:lstStyle/>
                    <a:p>
                      <a:pPr algn="l"/>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algn="l"/>
                      <a:r>
                        <a:rPr lang="en-US" sz="2800" b="1" i="0" kern="1200" dirty="0">
                          <a:solidFill>
                            <a:schemeClr val="tx1"/>
                          </a:solidFill>
                          <a:effectLst/>
                          <a:latin typeface="+mn-lt"/>
                          <a:ea typeface="+mn-ea"/>
                          <a:cs typeface="+mn-cs"/>
                        </a:rPr>
                        <a:t>Temporal modeling</a:t>
                      </a:r>
                      <a:endParaRPr lang="en-US" sz="3200" i="0" dirty="0"/>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619383">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mn-cs"/>
                        </a:rPr>
                        <a:t>Zhu et al. 2017</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Consistency Constraint.</a:t>
                      </a:r>
                      <a:endParaRPr lang="en-GB"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rPr>
                        <a:t>Doesn’t consider temporal information.</a:t>
                      </a: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Framewise image-to-image translation. </a:t>
                      </a:r>
                    </a:p>
                  </a:txBody>
                  <a:tcPr marL="91437" marR="91437" marT="45703" marB="45703" anchor="ctr"/>
                </a:tc>
                <a:extLst>
                  <a:ext uri="{0D108BD9-81ED-4DB2-BD59-A6C34878D82A}">
                    <a16:rowId xmlns:a16="http://schemas.microsoft.com/office/drawing/2014/main" val="10001"/>
                  </a:ext>
                </a:extLst>
              </a:tr>
              <a:tr h="1619383">
                <a:tc>
                  <a:txBody>
                    <a:bodyPr/>
                    <a:lstStyle/>
                    <a:p>
                      <a:r>
                        <a:rPr lang="en-US" sz="2200" kern="1200" dirty="0" err="1">
                          <a:solidFill>
                            <a:schemeClr val="tx1"/>
                          </a:solidFill>
                          <a:effectLst/>
                          <a:latin typeface="+mj-lt"/>
                          <a:ea typeface="+mn-ea"/>
                          <a:cs typeface="+mn-cs"/>
                        </a:rPr>
                        <a:t>Bashkirova</a:t>
                      </a:r>
                      <a:r>
                        <a:rPr lang="en-US" sz="2200" kern="1200" dirty="0">
                          <a:solidFill>
                            <a:schemeClr val="tx1"/>
                          </a:solidFill>
                          <a:effectLst/>
                          <a:latin typeface="+mj-lt"/>
                          <a:ea typeface="+mn-ea"/>
                          <a:cs typeface="+mn-cs"/>
                        </a:rPr>
                        <a:t> et al. 2018</a:t>
                      </a:r>
                      <a:endParaRPr lang="en-US" sz="2200" b="0" i="0" dirty="0">
                        <a:latin typeface="+mj-lt"/>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3D-Cycle Consistency Constraint</a:t>
                      </a:r>
                      <a:endParaRPr lang="en-GB" sz="2200" b="0" i="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US" sz="2200" dirty="0">
                          <a:effectLst/>
                          <a:latin typeface="+mj-lt"/>
                          <a:ea typeface="Calibri" panose="020F0502020204030204" pitchFamily="34" charset="0"/>
                        </a:rPr>
                        <a:t>The network implicitly learns to form input video</a:t>
                      </a:r>
                      <a:r>
                        <a:rPr lang="en-US" sz="2200" kern="1200" dirty="0">
                          <a:effectLst/>
                          <a:latin typeface="+mj-lt"/>
                        </a:rPr>
                        <a:t>.</a:t>
                      </a:r>
                    </a:p>
                  </a:txBody>
                  <a:tcPr marL="91437" marR="91437" marT="45703" marB="45703" anchor="ctr"/>
                </a:tc>
                <a:tc>
                  <a:txBody>
                    <a:bodyPr/>
                    <a:lstStyle/>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Fixed-length video</a:t>
                      </a:r>
                    </a:p>
                    <a:p>
                      <a:pPr marL="342900" indent="-342900" algn="l">
                        <a:buFont typeface="Arial" panose="020B0604020202020204" pitchFamily="34" charset="0"/>
                        <a:buChar char="•"/>
                      </a:pPr>
                      <a:r>
                        <a:rPr lang="en-US" sz="2100" kern="1200" dirty="0">
                          <a:solidFill>
                            <a:schemeClr val="tx1"/>
                          </a:solidFill>
                          <a:effectLst/>
                          <a:latin typeface="+mj-lt"/>
                          <a:ea typeface="+mn-ea"/>
                          <a:cs typeface="+mn-cs"/>
                        </a:rPr>
                        <a:t>Not complex enough for temporal learning</a:t>
                      </a:r>
                      <a:r>
                        <a:rPr lang="en-US" sz="1800" kern="1200" dirty="0">
                          <a:solidFill>
                            <a:schemeClr val="tx1"/>
                          </a:solidFill>
                          <a:effectLst/>
                          <a:latin typeface="+mj-lt"/>
                          <a:ea typeface="+mn-ea"/>
                          <a:cs typeface="+mn-cs"/>
                        </a:rPr>
                        <a:t>.</a:t>
                      </a:r>
                      <a:endParaRPr lang="en-US" sz="2200" kern="1200" dirty="0">
                        <a:effectLst/>
                        <a:latin typeface="+mj-lt"/>
                      </a:endParaRPr>
                    </a:p>
                  </a:txBody>
                  <a:tcPr marL="91437" marR="91437" marT="45703" marB="45703" anchor="ctr"/>
                </a:tc>
                <a:extLst>
                  <a:ext uri="{0D108BD9-81ED-4DB2-BD59-A6C34878D82A}">
                    <a16:rowId xmlns:a16="http://schemas.microsoft.com/office/drawing/2014/main" val="10002"/>
                  </a:ext>
                </a:extLst>
              </a:tr>
              <a:tr h="1619383">
                <a:tc>
                  <a:txBody>
                    <a:bodyPr/>
                    <a:lstStyle/>
                    <a:p>
                      <a:r>
                        <a:rPr lang="en-US" sz="2200" kern="1200" dirty="0">
                          <a:solidFill>
                            <a:schemeClr val="tx1"/>
                          </a:solidFill>
                          <a:effectLst/>
                          <a:latin typeface="+mj-lt"/>
                          <a:ea typeface="+mn-ea"/>
                          <a:cs typeface="+mn-cs"/>
                        </a:rPr>
                        <a:t>Wei et al. 2018</a:t>
                      </a:r>
                      <a:endParaRPr lang="en-US" sz="2200" kern="1200" dirty="0">
                        <a:solidFill>
                          <a:schemeClr val="dk1"/>
                        </a:solidFill>
                        <a:effectLst/>
                        <a:latin typeface="+mj-lt"/>
                        <a:ea typeface="+mn-ea"/>
                        <a:cs typeface="+mn-cs"/>
                      </a:endParaRP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rPr>
                        <a:t>Cycle Consistency</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RNN based Discriminator.</a:t>
                      </a:r>
                      <a:endParaRPr lang="en-GB"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Temporal residual error minimizer, Optical flow warping</a:t>
                      </a:r>
                      <a:endParaRPr lang="en-US" sz="2200" dirty="0">
                        <a:latin typeface="+mj-lt"/>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Fail in case of fast object motion</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Fixed length video.</a:t>
                      </a: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3EE5D6EE-A631-483E-8C24-7667D34A96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5661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7137EC-B1D5-44A1-B39B-A381CDACF30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22</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Times New Roman" panose="02020603050405020304" pitchFamily="18" charset="0"/>
              </a:rPr>
              <a:t>Literature</a:t>
            </a:r>
            <a:r>
              <a:rPr lang="en-US" dirty="0">
                <a:solidFill>
                  <a:srgbClr val="000000"/>
                </a:solidFill>
                <a:cs typeface="Helvetica" panose="020B0604020202020204" pitchFamily="34" charset="0"/>
              </a:rPr>
              <a:t> Review</a:t>
            </a:r>
            <a:r>
              <a:rPr lang="zh-CN" altLang="en-US" dirty="0">
                <a:solidFill>
                  <a:srgbClr val="000000"/>
                </a:solidFill>
              </a:rPr>
              <a:t>
</a:t>
            </a:r>
          </a:p>
        </p:txBody>
      </p:sp>
      <p:graphicFrame>
        <p:nvGraphicFramePr>
          <p:cNvPr id="11" name="Content Placeholder 4">
            <a:extLst>
              <a:ext uri="{FF2B5EF4-FFF2-40B4-BE49-F238E27FC236}">
                <a16:creationId xmlns:a16="http://schemas.microsoft.com/office/drawing/2014/main" id="{38BFAD56-19E6-4FDB-9520-EA8F0A7628B6}"/>
              </a:ext>
            </a:extLst>
          </p:cNvPr>
          <p:cNvGraphicFramePr>
            <a:graphicFrameLocks/>
          </p:cNvGraphicFramePr>
          <p:nvPr>
            <p:extLst>
              <p:ext uri="{D42A27DB-BD31-4B8C-83A1-F6EECF244321}">
                <p14:modId xmlns:p14="http://schemas.microsoft.com/office/powerpoint/2010/main" val="1600415036"/>
              </p:ext>
            </p:extLst>
          </p:nvPr>
        </p:nvGraphicFramePr>
        <p:xfrm>
          <a:off x="200722" y="868177"/>
          <a:ext cx="11753385" cy="5415841"/>
        </p:xfrm>
        <a:graphic>
          <a:graphicData uri="http://schemas.openxmlformats.org/drawingml/2006/table">
            <a:tbl>
              <a:tblPr firstRow="1" bandRow="1">
                <a:tableStyleId>{0E3FDE45-AF77-4B5C-9715-49D594BDF05E}</a:tableStyleId>
              </a:tblPr>
              <a:tblGrid>
                <a:gridCol w="2712138">
                  <a:extLst>
                    <a:ext uri="{9D8B030D-6E8A-4147-A177-3AD203B41FA5}">
                      <a16:colId xmlns:a16="http://schemas.microsoft.com/office/drawing/2014/main" val="20000"/>
                    </a:ext>
                  </a:extLst>
                </a:gridCol>
                <a:gridCol w="3058314">
                  <a:extLst>
                    <a:ext uri="{9D8B030D-6E8A-4147-A177-3AD203B41FA5}">
                      <a16:colId xmlns:a16="http://schemas.microsoft.com/office/drawing/2014/main" val="20001"/>
                    </a:ext>
                  </a:extLst>
                </a:gridCol>
                <a:gridCol w="3374136">
                  <a:extLst>
                    <a:ext uri="{9D8B030D-6E8A-4147-A177-3AD203B41FA5}">
                      <a16:colId xmlns:a16="http://schemas.microsoft.com/office/drawing/2014/main" val="20002"/>
                    </a:ext>
                  </a:extLst>
                </a:gridCol>
                <a:gridCol w="2608797">
                  <a:extLst>
                    <a:ext uri="{9D8B030D-6E8A-4147-A177-3AD203B41FA5}">
                      <a16:colId xmlns:a16="http://schemas.microsoft.com/office/drawing/2014/main" val="20003"/>
                    </a:ext>
                  </a:extLst>
                </a:gridCol>
              </a:tblGrid>
              <a:tr h="500776">
                <a:tc>
                  <a:txBody>
                    <a:bodyPr/>
                    <a:lstStyle/>
                    <a:p>
                      <a:r>
                        <a:rPr lang="en-US" sz="2800" dirty="0"/>
                        <a:t>Author</a:t>
                      </a:r>
                    </a:p>
                  </a:txBody>
                  <a:tcPr marL="91437" marR="91437" marT="45703" marB="45703" anchor="ctr"/>
                </a:tc>
                <a:tc>
                  <a:txBody>
                    <a:bodyPr/>
                    <a:lstStyle/>
                    <a:p>
                      <a:pPr marL="0" marR="0" indent="0" algn="l" defTabSz="685765" rtl="0" eaLnBrk="1" fontAlgn="auto" latinLnBrk="0" hangingPunct="1">
                        <a:lnSpc>
                          <a:spcPct val="100000"/>
                        </a:lnSpc>
                        <a:spcBef>
                          <a:spcPts val="0"/>
                        </a:spcBef>
                        <a:spcAft>
                          <a:spcPts val="0"/>
                        </a:spcAft>
                        <a:buClrTx/>
                        <a:buSzTx/>
                        <a:buFontTx/>
                        <a:buNone/>
                        <a:tabLst/>
                        <a:defRPr/>
                      </a:pPr>
                      <a:r>
                        <a:rPr lang="en-US" sz="2800" dirty="0"/>
                        <a:t>Methodology </a:t>
                      </a:r>
                    </a:p>
                  </a:txBody>
                  <a:tcPr marL="91437" marR="91437" marT="45703" marB="4570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a:solidFill>
                            <a:schemeClr val="tx1"/>
                          </a:solidFill>
                          <a:effectLst/>
                          <a:latin typeface="+mn-lt"/>
                          <a:ea typeface="+mn-ea"/>
                          <a:cs typeface="+mn-cs"/>
                        </a:rPr>
                        <a:t>Temporal modeling</a:t>
                      </a:r>
                      <a:r>
                        <a:rPr lang="en-US" sz="2800" dirty="0"/>
                        <a:t> </a:t>
                      </a:r>
                    </a:p>
                  </a:txBody>
                  <a:tcPr marL="91437" marR="91437" marT="45703" marB="45703" anchor="ctr"/>
                </a:tc>
                <a:tc>
                  <a:txBody>
                    <a:bodyPr/>
                    <a:lstStyle/>
                    <a:p>
                      <a:pPr algn="ctr"/>
                      <a:r>
                        <a:rPr lang="en-US" sz="2800" dirty="0"/>
                        <a:t>GAP</a:t>
                      </a:r>
                    </a:p>
                  </a:txBody>
                  <a:tcPr marL="91437" marR="91437" marT="45703" marB="45703" anchor="ctr"/>
                </a:tc>
                <a:extLst>
                  <a:ext uri="{0D108BD9-81ED-4DB2-BD59-A6C34878D82A}">
                    <a16:rowId xmlns:a16="http://schemas.microsoft.com/office/drawing/2014/main" val="10000"/>
                  </a:ext>
                </a:extLst>
              </a:tr>
              <a:tr h="1396648">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j-lt"/>
                          <a:ea typeface="+mn-ea"/>
                          <a:cs typeface="Helvetica" panose="020B0604020202020204" pitchFamily="34" charset="0"/>
                        </a:rPr>
                        <a:t>Chen et al. 2019</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Cycle GAN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translator-based motion cycle consistency</a:t>
                      </a:r>
                      <a:r>
                        <a:rPr lang="en-US" sz="2200" kern="1200" dirty="0">
                          <a:solidFill>
                            <a:schemeClr val="tx1"/>
                          </a:solidFill>
                          <a:effectLst/>
                          <a:latin typeface="+mj-lt"/>
                          <a:ea typeface="+mn-ea"/>
                          <a:cs typeface="Helvetica" panose="020B0604020202020204" pitchFamily="34" charset="0"/>
                        </a:rPr>
                        <a:t>.</a:t>
                      </a:r>
                      <a:endParaRPr lang="en-GB"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Motion translator network</a:t>
                      </a:r>
                      <a:endParaRPr lang="en-US" sz="2200" kern="1200" dirty="0">
                        <a:effectLst/>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No content translation</a:t>
                      </a:r>
                      <a:r>
                        <a:rPr lang="en-US" sz="2200" kern="1200" dirty="0">
                          <a:solidFill>
                            <a:schemeClr val="tx1"/>
                          </a:solidFill>
                          <a:effectLst/>
                          <a:latin typeface="+mj-lt"/>
                          <a:ea typeface="+mn-ea"/>
                          <a:cs typeface="Helvetica" panose="020B0604020202020204" pitchFamily="34" charset="0"/>
                        </a:rPr>
                        <a: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1"/>
                  </a:ext>
                </a:extLst>
              </a:tr>
              <a:tr h="1396648">
                <a:tc>
                  <a:txBody>
                    <a:bodyPr/>
                    <a:lstStyle/>
                    <a:p>
                      <a:r>
                        <a:rPr lang="en-US" sz="2200" kern="1200" dirty="0">
                          <a:solidFill>
                            <a:schemeClr val="tx1"/>
                          </a:solidFill>
                          <a:effectLst/>
                          <a:latin typeface="+mj-lt"/>
                          <a:ea typeface="+mn-ea"/>
                          <a:cs typeface="Helvetica" panose="020B0604020202020204" pitchFamily="34" charset="0"/>
                        </a:rPr>
                        <a:t>Bansal et al. 2018</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tc>
                  <a:txBody>
                    <a:bodyPr/>
                    <a:lstStyle/>
                    <a:p>
                      <a:pPr marL="457200" indent="-457200">
                        <a:buFont typeface="Arial" panose="020B0604020202020204" pitchFamily="34" charset="0"/>
                        <a:buChar char="•"/>
                      </a:pPr>
                      <a:r>
                        <a:rPr lang="en-US" sz="2200" kern="1200" dirty="0">
                          <a:solidFill>
                            <a:schemeClr val="tx1"/>
                          </a:solidFill>
                          <a:effectLst/>
                          <a:latin typeface="+mj-lt"/>
                          <a:ea typeface="+mn-ea"/>
                          <a:cs typeface="+mn-cs"/>
                        </a:rPr>
                        <a:t>Recurrent </a:t>
                      </a:r>
                      <a:r>
                        <a:rPr lang="en-GB" sz="2200" kern="1200" dirty="0">
                          <a:effectLst/>
                          <a:latin typeface="+mj-lt"/>
                          <a:cs typeface="Helvetica" panose="020B0604020202020204" pitchFamily="34" charset="0"/>
                        </a:rPr>
                        <a:t>Temporal predictor </a:t>
                      </a:r>
                    </a:p>
                    <a:p>
                      <a:pPr marL="457200" indent="-457200">
                        <a:buFont typeface="Arial" panose="020B0604020202020204" pitchFamily="34" charset="0"/>
                        <a:buChar char="•"/>
                      </a:pPr>
                      <a:r>
                        <a:rPr lang="en-US" sz="2200" kern="1200" dirty="0">
                          <a:solidFill>
                            <a:schemeClr val="tx1"/>
                          </a:solidFill>
                          <a:effectLst/>
                          <a:latin typeface="+mj-lt"/>
                          <a:ea typeface="+mn-ea"/>
                          <a:cs typeface="+mn-cs"/>
                        </a:rPr>
                        <a:t>Cycle-GAN</a:t>
                      </a: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Next frame prediction.</a:t>
                      </a:r>
                    </a:p>
                  </a:txBody>
                  <a:tcPr marL="91437" marR="91437" marT="45703" marB="45703" anchor="ctr"/>
                </a:tc>
                <a:tc>
                  <a:txBody>
                    <a:bodyPr/>
                    <a:lstStyle/>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No content translation.</a:t>
                      </a:r>
                    </a:p>
                    <a:p>
                      <a:pPr marL="342900" indent="-342900" algn="l">
                        <a:buFont typeface="Arial" panose="020B0604020202020204" pitchFamily="34" charset="0"/>
                        <a:buChar char="•"/>
                      </a:pPr>
                      <a:r>
                        <a:rPr lang="en-US" sz="2200" kern="1200" dirty="0">
                          <a:solidFill>
                            <a:schemeClr val="tx1"/>
                          </a:solidFill>
                          <a:effectLst/>
                          <a:latin typeface="+mj-lt"/>
                          <a:ea typeface="+mn-ea"/>
                          <a:cs typeface="+mn-cs"/>
                        </a:rPr>
                        <a:t>Temporal predictor error </a:t>
                      </a:r>
                      <a:endParaRPr lang="en-US" sz="2200" kern="1200" dirty="0">
                        <a:effectLst/>
                        <a:latin typeface="+mj-lt"/>
                        <a:cs typeface="Helvetica" panose="020B0604020202020204" pitchFamily="34" charset="0"/>
                      </a:endParaRPr>
                    </a:p>
                  </a:txBody>
                  <a:tcPr marL="91437" marR="91437" marT="45703" marB="45703" anchor="ctr"/>
                </a:tc>
                <a:extLst>
                  <a:ext uri="{0D108BD9-81ED-4DB2-BD59-A6C34878D82A}">
                    <a16:rowId xmlns:a16="http://schemas.microsoft.com/office/drawing/2014/main" val="10002"/>
                  </a:ext>
                </a:extLst>
              </a:tr>
              <a:tr h="2032663">
                <a:tc>
                  <a:txBody>
                    <a:bodyPr/>
                    <a:lstStyle/>
                    <a:p>
                      <a:r>
                        <a:rPr lang="en-US" sz="2200" kern="1200" dirty="0">
                          <a:solidFill>
                            <a:schemeClr val="dk1"/>
                          </a:solidFill>
                          <a:effectLst/>
                          <a:latin typeface="+mj-lt"/>
                          <a:ea typeface="+mn-ea"/>
                          <a:cs typeface="Helvetica" panose="020B0604020202020204" pitchFamily="34" charset="0"/>
                        </a:rPr>
                        <a:t>Park et al. 2019</a:t>
                      </a:r>
                    </a:p>
                  </a:txBody>
                  <a:tcPr marL="91437" marR="91437" marT="45703" marB="45703" anchor="ctr"/>
                </a:tc>
                <a:tc>
                  <a:txBody>
                    <a:bodyPr/>
                    <a:lstStyle/>
                    <a:p>
                      <a:pPr marL="342900" indent="-342900">
                        <a:buFont typeface="Arial" panose="020B0604020202020204" pitchFamily="34" charset="0"/>
                        <a:buChar char="•"/>
                      </a:pPr>
                      <a:r>
                        <a:rPr lang="en-GB" sz="2200" kern="1200" dirty="0">
                          <a:effectLst/>
                          <a:latin typeface="+mj-lt"/>
                          <a:cs typeface="Helvetica" panose="020B0604020202020204" pitchFamily="34" charset="0"/>
                        </a:rPr>
                        <a:t>Cycle Consistency</a:t>
                      </a:r>
                      <a:r>
                        <a:rPr lang="en-GB" sz="2200" dirty="0">
                          <a:latin typeface="+mj-lt"/>
                          <a:cs typeface="Helvetica" panose="020B0604020202020204" pitchFamily="34" charset="0"/>
                        </a:rPr>
                        <a:t> </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Flow estimator network</a:t>
                      </a:r>
                    </a:p>
                    <a:p>
                      <a:pPr marL="342900" indent="-342900">
                        <a:buFont typeface="Arial" panose="020B0604020202020204" pitchFamily="34" charset="0"/>
                        <a:buChar char="•"/>
                      </a:pPr>
                      <a:r>
                        <a:rPr lang="en-US" sz="2200" kern="1200" dirty="0">
                          <a:solidFill>
                            <a:schemeClr val="tx1"/>
                          </a:solidFill>
                          <a:effectLst/>
                          <a:latin typeface="+mj-lt"/>
                          <a:ea typeface="+mn-ea"/>
                          <a:cs typeface="+mn-cs"/>
                        </a:rPr>
                        <a:t>Consistency warping network</a:t>
                      </a:r>
                      <a:endParaRPr lang="en-GB"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effectLst/>
                          <a:latin typeface="+mj-lt"/>
                          <a:cs typeface="Helvetica" panose="020B0604020202020204" pitchFamily="34" charset="0"/>
                        </a:rPr>
                        <a:t>Bidirectional mapping </a:t>
                      </a:r>
                      <a:endParaRPr lang="en-US" sz="2200" dirty="0">
                        <a:latin typeface="+mj-lt"/>
                        <a:cs typeface="Helvetica" panose="020B0604020202020204" pitchFamily="34" charset="0"/>
                      </a:endParaRPr>
                    </a:p>
                  </a:txBody>
                  <a:tcPr marL="91437" marR="91437" marT="45703" marB="45703" anchor="ctr"/>
                </a:tc>
                <a:tc>
                  <a:txBody>
                    <a:bodyPr/>
                    <a:lstStyle/>
                    <a:p>
                      <a:pPr marL="342900" indent="-342900">
                        <a:buFont typeface="Arial" panose="020B0604020202020204" pitchFamily="34" charset="0"/>
                        <a:buChar char="•"/>
                      </a:pPr>
                      <a:r>
                        <a:rPr lang="en-US" sz="2200" kern="1200" dirty="0">
                          <a:solidFill>
                            <a:schemeClr val="tx1"/>
                          </a:solidFill>
                          <a:effectLst/>
                          <a:latin typeface="+mj-lt"/>
                          <a:ea typeface="+mn-ea"/>
                          <a:cs typeface="+mn-cs"/>
                        </a:rPr>
                        <a:t>Input domain videos shall have very similar content</a:t>
                      </a:r>
                      <a:endParaRPr lang="en-US" sz="2200" kern="1200" dirty="0">
                        <a:solidFill>
                          <a:schemeClr val="dk1"/>
                        </a:solidFill>
                        <a:effectLst/>
                        <a:latin typeface="+mj-lt"/>
                        <a:ea typeface="+mn-ea"/>
                        <a:cs typeface="Helvetica" panose="020B0604020202020204" pitchFamily="34" charset="0"/>
                      </a:endParaRPr>
                    </a:p>
                  </a:txBody>
                  <a:tcPr marL="91437" marR="91437" marT="45703" marB="45703" anchor="ctr"/>
                </a:tc>
                <a:extLst>
                  <a:ext uri="{0D108BD9-81ED-4DB2-BD59-A6C34878D82A}">
                    <a16:rowId xmlns:a16="http://schemas.microsoft.com/office/drawing/2014/main" val="10003"/>
                  </a:ext>
                </a:extLst>
              </a:tr>
            </a:tbl>
          </a:graphicData>
        </a:graphic>
      </p:graphicFrame>
      <p:pic>
        <p:nvPicPr>
          <p:cNvPr id="9" name="Picture 8" descr="Logo.png">
            <a:extLst>
              <a:ext uri="{FF2B5EF4-FFF2-40B4-BE49-F238E27FC236}">
                <a16:creationId xmlns:a16="http://schemas.microsoft.com/office/drawing/2014/main" id="{5F832CC7-6631-4312-9E41-25466ADAF9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1889200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a:xfrm>
            <a:off x="1541888" y="1247467"/>
            <a:ext cx="4079023" cy="833437"/>
          </a:xfrm>
        </p:spPr>
        <p:txBody>
          <a:bodyPr/>
          <a:lstStyle/>
          <a:p>
            <a:r>
              <a:rPr lang="en-US" dirty="0"/>
              <a:t>Scope</a:t>
            </a:r>
          </a:p>
        </p:txBody>
      </p:sp>
      <p:sp useBgFill="1">
        <p:nvSpPr>
          <p:cNvPr id="12" name="Text Placeholder 11">
            <a:extLst>
              <a:ext uri="{FF2B5EF4-FFF2-40B4-BE49-F238E27FC236}">
                <a16:creationId xmlns:a16="http://schemas.microsoft.com/office/drawing/2014/main" id="{F229D55C-821D-47DA-9A7F-6446845B31F1}"/>
              </a:ext>
            </a:extLst>
          </p:cNvPr>
          <p:cNvSpPr>
            <a:spLocks noGrp="1"/>
          </p:cNvSpPr>
          <p:nvPr>
            <p:ph sz="half" idx="1"/>
          </p:nvPr>
        </p:nvSpPr>
        <p:spPr>
          <a:xfrm>
            <a:off x="838200" y="2080905"/>
            <a:ext cx="5181600" cy="4096058"/>
          </a:xfrm>
        </p:spPr>
        <p:txBody>
          <a:bodyPr/>
          <a:lstStyle/>
          <a:p>
            <a:pPr lvl="0"/>
            <a:r>
              <a:rPr lang="en-US" dirty="0"/>
              <a:t>Translate a given domain video to another domain.</a:t>
            </a:r>
          </a:p>
          <a:p>
            <a:pPr lvl="0"/>
            <a:r>
              <a:rPr lang="en-US" dirty="0"/>
              <a:t>Add learning constraints to Cycle-GAN and the ReCycle-GAN network.</a:t>
            </a:r>
          </a:p>
          <a:p>
            <a:pPr lvl="0"/>
            <a:r>
              <a:rPr lang="en-US" dirty="0"/>
              <a:t>Blend spatial-temporal information.</a:t>
            </a:r>
            <a:endParaRPr lang="en-US" sz="2200" dirty="0"/>
          </a:p>
        </p:txBody>
      </p:sp>
      <p:sp>
        <p:nvSpPr>
          <p:cNvPr id="4" name="Content Placeholder 3">
            <a:extLst>
              <a:ext uri="{FF2B5EF4-FFF2-40B4-BE49-F238E27FC236}">
                <a16:creationId xmlns:a16="http://schemas.microsoft.com/office/drawing/2014/main" id="{4B59E1E2-9FA3-4BC1-93F0-EEAE118DB86D}"/>
              </a:ext>
            </a:extLst>
          </p:cNvPr>
          <p:cNvSpPr>
            <a:spLocks noGrp="1"/>
          </p:cNvSpPr>
          <p:nvPr>
            <p:ph sz="half" idx="2"/>
          </p:nvPr>
        </p:nvSpPr>
        <p:spPr>
          <a:xfrm>
            <a:off x="6172200" y="2080905"/>
            <a:ext cx="5181600" cy="4096058"/>
          </a:xfrm>
        </p:spPr>
        <p:txBody>
          <a:bodyPr/>
          <a:lstStyle/>
          <a:p>
            <a:pPr lvl="0"/>
            <a:r>
              <a:rPr lang="en-US" dirty="0"/>
              <a:t>One to many video-to-video translations </a:t>
            </a:r>
          </a:p>
          <a:p>
            <a:pPr lvl="0"/>
            <a:r>
              <a:rPr lang="en-US" dirty="0"/>
              <a:t>The video does not zoom in or out throughout the whole process.</a:t>
            </a:r>
          </a:p>
          <a:p>
            <a:pPr lvl="0"/>
            <a:r>
              <a:rPr lang="en-US" dirty="0"/>
              <a:t>This work does not consider the object occlusion problem.</a:t>
            </a:r>
          </a:p>
          <a:p>
            <a:endParaRPr lang="en-US"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10F6EB6-599B-4CEA-958D-E9FE66525B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23</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solidFill>
                  <a:srgbClr val="000000"/>
                </a:solidFill>
                <a:cs typeface="Helvetica" panose="020B0604020202020204" pitchFamily="34" charset="0"/>
              </a:rPr>
              <a:t>Scope and Limitation</a:t>
            </a:r>
            <a:r>
              <a:rPr lang="zh-CN" altLang="en-US" dirty="0"/>
              <a:t>
</a:t>
            </a:r>
          </a:p>
        </p:txBody>
      </p:sp>
      <p:sp>
        <p:nvSpPr>
          <p:cNvPr id="10" name="Title 2">
            <a:extLst>
              <a:ext uri="{FF2B5EF4-FFF2-40B4-BE49-F238E27FC236}">
                <a16:creationId xmlns:a16="http://schemas.microsoft.com/office/drawing/2014/main" id="{72EAC55F-2686-43B6-A36A-712DD6A57A51}"/>
              </a:ext>
            </a:extLst>
          </p:cNvPr>
          <p:cNvSpPr txBox="1">
            <a:spLocks/>
          </p:cNvSpPr>
          <p:nvPr/>
        </p:nvSpPr>
        <p:spPr>
          <a:xfrm>
            <a:off x="6283713" y="1247468"/>
            <a:ext cx="4079023" cy="833437"/>
          </a:xfrm>
          <a:prstGeom prst="rect">
            <a:avLst/>
          </a:prstGeom>
          <a:noFill/>
          <a:ln w="9525">
            <a:noFill/>
          </a:ln>
        </p:spPr>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dirty="0">
                <a:solidFill>
                  <a:srgbClr val="000000"/>
                </a:solidFill>
                <a:cs typeface="Helvetica" panose="020B0604020202020204" pitchFamily="34" charset="0"/>
              </a:rPr>
              <a:t>Limitation</a:t>
            </a:r>
            <a:endParaRPr lang="en-US" dirty="0"/>
          </a:p>
        </p:txBody>
      </p:sp>
      <p:pic>
        <p:nvPicPr>
          <p:cNvPr id="11" name="Picture 10" descr="Logo.png">
            <a:extLst>
              <a:ext uri="{FF2B5EF4-FFF2-40B4-BE49-F238E27FC236}">
                <a16:creationId xmlns:a16="http://schemas.microsoft.com/office/drawing/2014/main" id="{9AF1FBE2-D323-4E2D-AA4D-1161BFE071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720662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F3733F-054F-4569-B9D6-080BCDCE3A40}"/>
              </a:ext>
            </a:extLst>
          </p:cNvPr>
          <p:cNvSpPr>
            <a:spLocks noGrp="1"/>
          </p:cNvSpPr>
          <p:nvPr>
            <p:ph type="title"/>
          </p:nvPr>
        </p:nvSpPr>
        <p:spPr/>
        <p:txBody>
          <a:bodyPr/>
          <a:lstStyle/>
          <a:p>
            <a:r>
              <a:rPr lang="en-US" dirty="0"/>
              <a:t>Datasets</a:t>
            </a:r>
          </a:p>
        </p:txBody>
      </p:sp>
      <p:sp>
        <p:nvSpPr>
          <p:cNvPr id="14" name="Content Placeholder 13">
            <a:extLst>
              <a:ext uri="{FF2B5EF4-FFF2-40B4-BE49-F238E27FC236}">
                <a16:creationId xmlns:a16="http://schemas.microsoft.com/office/drawing/2014/main" id="{1BE4DA5F-6FEE-41A0-A60B-833B9C8372C4}"/>
              </a:ext>
            </a:extLst>
          </p:cNvPr>
          <p:cNvSpPr>
            <a:spLocks noGrp="1"/>
          </p:cNvSpPr>
          <p:nvPr>
            <p:ph idx="1"/>
          </p:nvPr>
        </p:nvSpPr>
        <p:spPr>
          <a:xfrm>
            <a:off x="838200" y="1444626"/>
            <a:ext cx="10591800" cy="4732338"/>
          </a:xfrm>
        </p:spPr>
        <p:txBody>
          <a:bodyPr/>
          <a:lstStyle/>
          <a:p>
            <a:pPr>
              <a:buFont typeface="Calibri" panose="020F0502020204030204" pitchFamily="34" charset="0"/>
              <a:buChar char="»"/>
            </a:pPr>
            <a:r>
              <a:rPr lang="en-US" dirty="0"/>
              <a:t>Obama-trump</a:t>
            </a:r>
          </a:p>
          <a:p>
            <a:pPr>
              <a:buFont typeface="Calibri" panose="020F0502020204030204" pitchFamily="34" charset="0"/>
              <a:buChar char="»"/>
            </a:pPr>
            <a:r>
              <a:rPr lang="en-US" dirty="0"/>
              <a:t>Viper dataset and</a:t>
            </a:r>
          </a:p>
          <a:p>
            <a:pPr>
              <a:buFont typeface="Calibri" panose="020F0502020204030204" pitchFamily="34" charset="0"/>
              <a:buChar char="»"/>
            </a:pPr>
            <a:r>
              <a:rPr lang="en-US" dirty="0"/>
              <a:t>Flowers are used for both training and testing stages as used in ReCycle GAN work.</a:t>
            </a:r>
          </a:p>
          <a:p>
            <a:pPr>
              <a:buFont typeface="Calibri" panose="020F0502020204030204" pitchFamily="34" charset="0"/>
              <a:buChar char="»"/>
            </a:pPr>
            <a:r>
              <a:rPr lang="en-US" dirty="0" err="1"/>
              <a:t>Adiss</a:t>
            </a:r>
            <a:r>
              <a:rPr lang="en-US" dirty="0"/>
              <a:t>( </a:t>
            </a:r>
            <a:r>
              <a:rPr lang="am-ET" dirty="0"/>
              <a:t>አዲስ) </a:t>
            </a:r>
            <a:r>
              <a:rPr lang="en-US" dirty="0"/>
              <a:t>- Prime minister Abiy Ahmed and </a:t>
            </a:r>
            <a:r>
              <a:rPr lang="en-US" dirty="0" err="1"/>
              <a:t>Debretsion</a:t>
            </a:r>
            <a:r>
              <a:rPr lang="en-US" dirty="0"/>
              <a:t> </a:t>
            </a:r>
            <a:r>
              <a:rPr lang="en-US" dirty="0" err="1"/>
              <a:t>Gebremichael</a:t>
            </a:r>
            <a:r>
              <a:rPr lang="en-US" dirty="0"/>
              <a:t> </a:t>
            </a:r>
          </a:p>
          <a:p>
            <a:pPr lvl="1"/>
            <a:r>
              <a:rPr lang="en-US" dirty="0"/>
              <a:t>3-minute video from the internet has been used.</a:t>
            </a:r>
          </a:p>
          <a:p>
            <a:pPr lvl="1"/>
            <a:r>
              <a:rPr lang="en-US" dirty="0"/>
              <a:t>5000 images and the frame size is 256 x 256.</a:t>
            </a:r>
            <a:endParaRPr lang="am-ET" dirty="0"/>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29F9E13-C7F5-46D3-AC3F-F8CA3F04758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24</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sp>
        <p:nvSpPr>
          <p:cNvPr id="8" name="标题 1">
            <a:extLst>
              <a:ext uri="{FF2B5EF4-FFF2-40B4-BE49-F238E27FC236}">
                <a16:creationId xmlns:a16="http://schemas.microsoft.com/office/drawing/2014/main" id="{F6736943-D2C7-4604-8D28-6ED1D24C7B45}"/>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a:t>
            </a:r>
            <a:r>
              <a:rPr lang="zh-CN" altLang="en-US" dirty="0"/>
              <a:t>
</a:t>
            </a:r>
          </a:p>
        </p:txBody>
      </p:sp>
      <p:pic>
        <p:nvPicPr>
          <p:cNvPr id="9" name="Picture 8" descr="Logo.png">
            <a:extLst>
              <a:ext uri="{FF2B5EF4-FFF2-40B4-BE49-F238E27FC236}">
                <a16:creationId xmlns:a16="http://schemas.microsoft.com/office/drawing/2014/main" id="{18084243-DB2B-4C34-B050-54A530A7A8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33506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7117011-E26D-4C8D-A8BE-6CE502FB1D3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887DA4F7-4423-4F43-A655-595A56EFA618}"/>
              </a:ext>
            </a:extLst>
          </p:cNvPr>
          <p:cNvPicPr>
            <a:picLocks noChangeAspect="1"/>
          </p:cNvPicPr>
          <p:nvPr/>
        </p:nvPicPr>
        <p:blipFill>
          <a:blip r:embed="rId2"/>
          <a:stretch>
            <a:fillRect/>
          </a:stretch>
        </p:blipFill>
        <p:spPr>
          <a:xfrm>
            <a:off x="947947" y="810771"/>
            <a:ext cx="4667535" cy="5455885"/>
          </a:xfrm>
          <a:prstGeom prst="rect">
            <a:avLst/>
          </a:prstGeom>
        </p:spPr>
      </p:pic>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Dataset Sample</a:t>
            </a:r>
            <a:r>
              <a:rPr lang="zh-CN" altLang="en-US" dirty="0"/>
              <a:t>
</a:t>
            </a:r>
          </a:p>
        </p:txBody>
      </p:sp>
      <p:pic>
        <p:nvPicPr>
          <p:cNvPr id="11" name="Picture 10">
            <a:extLst>
              <a:ext uri="{FF2B5EF4-FFF2-40B4-BE49-F238E27FC236}">
                <a16:creationId xmlns:a16="http://schemas.microsoft.com/office/drawing/2014/main" id="{B9FF66B4-F08B-4E71-A255-9839261CDB5A}"/>
              </a:ext>
            </a:extLst>
          </p:cNvPr>
          <p:cNvPicPr>
            <a:picLocks noChangeAspect="1"/>
          </p:cNvPicPr>
          <p:nvPr/>
        </p:nvPicPr>
        <p:blipFill>
          <a:blip r:embed="rId4"/>
          <a:stretch>
            <a:fillRect/>
          </a:stretch>
        </p:blipFill>
        <p:spPr>
          <a:xfrm>
            <a:off x="5670355" y="1936095"/>
            <a:ext cx="5628571" cy="2857143"/>
          </a:xfrm>
          <a:prstGeom prst="rect">
            <a:avLst/>
          </a:prstGeom>
        </p:spPr>
      </p:pic>
      <p:sp>
        <p:nvSpPr>
          <p:cNvPr id="12" name="TextBox 11">
            <a:extLst>
              <a:ext uri="{FF2B5EF4-FFF2-40B4-BE49-F238E27FC236}">
                <a16:creationId xmlns:a16="http://schemas.microsoft.com/office/drawing/2014/main" id="{7C2BE4A7-EBC0-4E80-95C9-EA149383927A}"/>
              </a:ext>
            </a:extLst>
          </p:cNvPr>
          <p:cNvSpPr txBox="1"/>
          <p:nvPr/>
        </p:nvSpPr>
        <p:spPr>
          <a:xfrm>
            <a:off x="6943589" y="1525885"/>
            <a:ext cx="3252134"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Viper dataset sample</a:t>
            </a:r>
            <a:r>
              <a:rPr lang="en-US" sz="1800" b="0" cap="none" dirty="0">
                <a:latin typeface="Helvetica" panose="020B0604020202020204" pitchFamily="34" charset="0"/>
                <a:cs typeface="Helvetica" panose="020B0604020202020204" pitchFamily="34" charset="0"/>
              </a:rPr>
              <a:t> </a:t>
            </a:r>
            <a:endParaRPr lang="en-US" dirty="0"/>
          </a:p>
        </p:txBody>
      </p:sp>
      <p:sp>
        <p:nvSpPr>
          <p:cNvPr id="13" name="TextBox 12">
            <a:extLst>
              <a:ext uri="{FF2B5EF4-FFF2-40B4-BE49-F238E27FC236}">
                <a16:creationId xmlns:a16="http://schemas.microsoft.com/office/drawing/2014/main" id="{0AF03C88-8544-4048-8E90-6101C09189DC}"/>
              </a:ext>
            </a:extLst>
          </p:cNvPr>
          <p:cNvSpPr txBox="1"/>
          <p:nvPr/>
        </p:nvSpPr>
        <p:spPr>
          <a:xfrm rot="16200000">
            <a:off x="-1110192" y="3198167"/>
            <a:ext cx="3781277" cy="461665"/>
          </a:xfrm>
          <a:prstGeom prst="rect">
            <a:avLst/>
          </a:prstGeom>
          <a:noFill/>
        </p:spPr>
        <p:txBody>
          <a:bodyPr wrap="square">
            <a:spAutoFit/>
          </a:bodyPr>
          <a:lstStyle/>
          <a:p>
            <a:r>
              <a:rPr lang="en-US" sz="2400" b="0" cap="none" dirty="0">
                <a:latin typeface="Helvetica" panose="020B0604020202020204" pitchFamily="34" charset="0"/>
                <a:cs typeface="Helvetica" panose="020B0604020202020204" pitchFamily="34" charset="0"/>
              </a:rPr>
              <a:t>Training dataset sample</a:t>
            </a:r>
            <a:r>
              <a:rPr lang="en-US" sz="1800" b="0" cap="none" dirty="0">
                <a:latin typeface="Helvetica" panose="020B0604020202020204" pitchFamily="34" charset="0"/>
                <a:cs typeface="Helvetica" panose="020B0604020202020204" pitchFamily="34" charset="0"/>
              </a:rPr>
              <a:t> </a:t>
            </a:r>
            <a:endParaRPr lang="en-US" dirty="0"/>
          </a:p>
        </p:txBody>
      </p:sp>
    </p:spTree>
    <p:extLst>
      <p:ext uri="{BB962C8B-B14F-4D97-AF65-F5344CB8AC3E}">
        <p14:creationId xmlns:p14="http://schemas.microsoft.com/office/powerpoint/2010/main" val="2480588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sz="2800" b="1" i="1" dirty="0"/>
              <a:t>Baselines:</a:t>
            </a:r>
            <a:r>
              <a:rPr lang="en-US" dirty="0"/>
              <a:t> To validate this study model effectiveness, the implemented model is equated with </a:t>
            </a:r>
          </a:p>
          <a:p>
            <a:pPr lvl="1"/>
            <a:r>
              <a:rPr lang="en-US" dirty="0"/>
              <a:t>Cycle GAN </a:t>
            </a:r>
          </a:p>
          <a:p>
            <a:pPr lvl="1"/>
            <a:r>
              <a:rPr lang="en-US" dirty="0"/>
              <a:t>ReCycle GAN</a:t>
            </a:r>
          </a:p>
          <a:p>
            <a:pPr>
              <a:buFont typeface="Calibri" panose="020F0502020204030204" pitchFamily="34" charset="0"/>
              <a:buChar char="»"/>
            </a:pPr>
            <a:r>
              <a:rPr lang="en-US" sz="2800" b="1" i="1" dirty="0"/>
              <a:t>Temporal Discriminator Network:</a:t>
            </a:r>
            <a:r>
              <a:rPr lang="en-US" sz="2800" dirty="0"/>
              <a:t> </a:t>
            </a:r>
            <a:r>
              <a:rPr lang="en-US" dirty="0"/>
              <a:t>An ablation study has been conducted to decide the number of frames the discriminator network should consider.</a:t>
            </a:r>
            <a:endParaRPr lang="en-US" sz="2800" dirty="0"/>
          </a:p>
          <a:p>
            <a:pPr>
              <a:buFont typeface="Calibri" panose="020F0502020204030204" pitchFamily="34" charset="0"/>
              <a:buChar char="»"/>
            </a:pPr>
            <a:r>
              <a:rPr lang="en-US" sz="2800" b="1" i="1" dirty="0"/>
              <a:t>Feature Extraction Network</a:t>
            </a:r>
            <a:r>
              <a:rPr lang="en-US" sz="2800" b="1" dirty="0"/>
              <a:t>: </a:t>
            </a:r>
            <a:r>
              <a:rPr lang="en-US" dirty="0"/>
              <a:t>Tan et al. 2019 </a:t>
            </a:r>
            <a:r>
              <a:rPr lang="en-US" dirty="0" err="1"/>
              <a:t>EfficientNet</a:t>
            </a:r>
            <a:r>
              <a:rPr lang="en-US" dirty="0"/>
              <a:t>–B7 </a:t>
            </a:r>
          </a:p>
          <a:p>
            <a:pPr lvl="1"/>
            <a:r>
              <a:rPr lang="en-US" dirty="0"/>
              <a:t>Small parameters</a:t>
            </a:r>
          </a:p>
          <a:p>
            <a:pPr lvl="1"/>
            <a:r>
              <a:rPr lang="en-US" dirty="0"/>
              <a:t>Better accuracy</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A75F0FF-F478-4031-ACEF-B0BDF4F332E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40239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B2114-FCF9-4C2C-B6F1-BA430007A7BF}"/>
              </a:ext>
            </a:extLst>
          </p:cNvPr>
          <p:cNvSpPr>
            <a:spLocks noGrp="1"/>
          </p:cNvSpPr>
          <p:nvPr>
            <p:ph idx="1"/>
          </p:nvPr>
        </p:nvSpPr>
        <p:spPr>
          <a:xfrm>
            <a:off x="838200" y="974092"/>
            <a:ext cx="10515600" cy="5202871"/>
          </a:xfrm>
        </p:spPr>
        <p:txBody>
          <a:bodyPr/>
          <a:lstStyle/>
          <a:p>
            <a:endParaRPr lang="en-US" dirty="0"/>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1787331-97D8-48EE-AA6C-58CD4EDC045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pic>
        <p:nvPicPr>
          <p:cNvPr id="2" name="Picture 1">
            <a:extLst>
              <a:ext uri="{FF2B5EF4-FFF2-40B4-BE49-F238E27FC236}">
                <a16:creationId xmlns:a16="http://schemas.microsoft.com/office/drawing/2014/main" id="{07FA95A0-DD99-4BD5-A78F-CFAB25D5E99D}"/>
              </a:ext>
            </a:extLst>
          </p:cNvPr>
          <p:cNvPicPr>
            <a:picLocks noChangeAspect="1"/>
          </p:cNvPicPr>
          <p:nvPr/>
        </p:nvPicPr>
        <p:blipFill>
          <a:blip r:embed="rId3"/>
          <a:stretch>
            <a:fillRect/>
          </a:stretch>
        </p:blipFill>
        <p:spPr>
          <a:xfrm>
            <a:off x="3006146" y="647067"/>
            <a:ext cx="6884558" cy="5619590"/>
          </a:xfrm>
          <a:prstGeom prst="rect">
            <a:avLst/>
          </a:prstGeom>
        </p:spPr>
      </p:pic>
    </p:spTree>
    <p:extLst>
      <p:ext uri="{BB962C8B-B14F-4D97-AF65-F5344CB8AC3E}">
        <p14:creationId xmlns:p14="http://schemas.microsoft.com/office/powerpoint/2010/main" val="63725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Evaluation Methods</a:t>
            </a:r>
            <a:endParaRPr lang="en-US" dirty="0"/>
          </a:p>
        </p:txBody>
      </p:sp>
      <p:sp>
        <p:nvSpPr>
          <p:cNvPr id="13" name="Text Placeholder 12">
            <a:extLst>
              <a:ext uri="{FF2B5EF4-FFF2-40B4-BE49-F238E27FC236}">
                <a16:creationId xmlns:a16="http://schemas.microsoft.com/office/drawing/2014/main" id="{E8D653FF-B142-4F12-B395-66CD6F201CEB}"/>
              </a:ext>
            </a:extLst>
          </p:cNvPr>
          <p:cNvSpPr>
            <a:spLocks noGrp="1"/>
          </p:cNvSpPr>
          <p:nvPr>
            <p:ph type="body" idx="1"/>
          </p:nvPr>
        </p:nvSpPr>
        <p:spPr/>
        <p:txBody>
          <a:bodyPr/>
          <a:lstStyle/>
          <a:p>
            <a:pPr algn="ctr"/>
            <a:r>
              <a:rPr lang="en-US" dirty="0"/>
              <a:t>Inception Score </a:t>
            </a:r>
          </a:p>
        </p:txBody>
      </p:sp>
      <p:sp>
        <p:nvSpPr>
          <p:cNvPr id="3" name="Content Placeholder 2">
            <a:extLst>
              <a:ext uri="{FF2B5EF4-FFF2-40B4-BE49-F238E27FC236}">
                <a16:creationId xmlns:a16="http://schemas.microsoft.com/office/drawing/2014/main" id="{F21B2114-FCF9-4C2C-B6F1-BA430007A7BF}"/>
              </a:ext>
            </a:extLst>
          </p:cNvPr>
          <p:cNvSpPr>
            <a:spLocks noGrp="1"/>
          </p:cNvSpPr>
          <p:nvPr>
            <p:ph sz="half" idx="2"/>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variety of the generated images </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Measures the quality of the generated images.</a:t>
            </a:r>
          </a:p>
        </p:txBody>
      </p:sp>
      <p:sp>
        <p:nvSpPr>
          <p:cNvPr id="14" name="Text Placeholder 13">
            <a:extLst>
              <a:ext uri="{FF2B5EF4-FFF2-40B4-BE49-F238E27FC236}">
                <a16:creationId xmlns:a16="http://schemas.microsoft.com/office/drawing/2014/main" id="{C30A244C-207C-458B-ABB5-60ACDED10692}"/>
              </a:ext>
            </a:extLst>
          </p:cNvPr>
          <p:cNvSpPr>
            <a:spLocks noGrp="1"/>
          </p:cNvSpPr>
          <p:nvPr>
            <p:ph type="body" sz="quarter" idx="3"/>
          </p:nvPr>
        </p:nvSpPr>
        <p:spPr/>
        <p:txBody>
          <a:bodyPr/>
          <a:lstStyle/>
          <a:p>
            <a:pPr algn="ctr"/>
            <a:r>
              <a:rPr lang="en-US" dirty="0"/>
              <a:t> Human Evaluation Study </a:t>
            </a:r>
          </a:p>
        </p:txBody>
      </p:sp>
      <p:sp>
        <p:nvSpPr>
          <p:cNvPr id="15" name="Content Placeholder 14">
            <a:extLst>
              <a:ext uri="{FF2B5EF4-FFF2-40B4-BE49-F238E27FC236}">
                <a16:creationId xmlns:a16="http://schemas.microsoft.com/office/drawing/2014/main" id="{41EC8632-82AA-42AC-BA24-7C46C2C06B72}"/>
              </a:ext>
            </a:extLst>
          </p:cNvPr>
          <p:cNvSpPr>
            <a:spLocks noGrp="1"/>
          </p:cNvSpPr>
          <p:nvPr>
            <p:ph sz="quarter" idx="4"/>
          </p:nvPr>
        </p:nvSpPr>
        <p:spPr/>
        <p:txBody>
          <a:bodyPr>
            <a:normAutofit/>
          </a:bodyPr>
          <a:lstStyle/>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10 to 15 volunteers per experiment.</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This study use two protocols (P1, P2)</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P1 answer how good the generated video.</a:t>
            </a:r>
          </a:p>
          <a:p>
            <a:pPr>
              <a:buFont typeface="Calibri" panose="020F0502020204030204" pitchFamily="34" charset="0"/>
              <a:buChar char="»"/>
            </a:pPr>
            <a:r>
              <a:rPr lang="en-US" sz="2000" dirty="0">
                <a:latin typeface="Helvetica" panose="020B0604020202020204" pitchFamily="34" charset="0"/>
                <a:cs typeface="Helvetica" panose="020B0604020202020204" pitchFamily="34" charset="0"/>
              </a:rPr>
              <a:t>P2 quality of the generated and how realistic the translation is compared to the original input video</a:t>
            </a: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7CA2E1-F4A1-4CE9-A63A-BC84A75F0D9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dirty="0"/>
              <a:t>Research Methodology Cont..</a:t>
            </a:r>
            <a:r>
              <a:rPr lang="zh-CN" altLang="en-US" dirty="0"/>
              <a:t>
</a:t>
            </a:r>
          </a:p>
        </p:txBody>
      </p:sp>
    </p:spTree>
    <p:extLst>
      <p:ext uri="{BB962C8B-B14F-4D97-AF65-F5344CB8AC3E}">
        <p14:creationId xmlns:p14="http://schemas.microsoft.com/office/powerpoint/2010/main" val="34096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8986AB-C647-4B21-9F5C-C55BE55B10C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29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AB4AC28E-329A-4B9F-BD93-59C93E8860D2}"/>
                  </a:ext>
                </a:extLst>
              </p:cNvPr>
              <p:cNvSpPr>
                <a:spLocks noGrp="1"/>
              </p:cNvSpPr>
              <p:nvPr>
                <p:ph idx="1"/>
              </p:nvPr>
            </p:nvSpPr>
            <p:spPr>
              <a:xfrm>
                <a:off x="838200" y="1334293"/>
                <a:ext cx="10515600" cy="4189413"/>
              </a:xfrm>
            </p:spPr>
            <p:txBody>
              <a:bodyPr/>
              <a:lstStyle/>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min</m:t>
                            </m:r>
                            <m:r>
                              <a:rPr lang="en-US">
                                <a:latin typeface="Cambria Math" panose="02040503050406030204" pitchFamily="18" charset="0"/>
                              </a:rPr>
                              <m:t> </m:t>
                            </m:r>
                          </m:e>
                        </m:mr>
                        <m:m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e>
                        </m:mr>
                      </m:m>
                      <m:m>
                        <m:mPr>
                          <m:mcs>
                            <m:mc>
                              <m:mcPr>
                                <m:count m:val="1"/>
                                <m:mcJc m:val="center"/>
                              </m:mcPr>
                            </m:mc>
                          </m:mcs>
                          <m:ctrlPr>
                            <a:rPr lang="en-US" i="1">
                              <a:latin typeface="Cambria Math" panose="02040503050406030204" pitchFamily="18" charset="0"/>
                            </a:rPr>
                          </m:ctrlPr>
                        </m:mPr>
                        <m:mr>
                          <m:e>
                            <m:r>
                              <m:rPr>
                                <m:sty m:val="p"/>
                              </m:rPr>
                              <a:rPr lang="en-US">
                                <a:latin typeface="Cambria Math" panose="02040503050406030204" pitchFamily="18" charset="0"/>
                              </a:rPr>
                              <m:t>max</m:t>
                            </m:r>
                            <m:r>
                              <a:rPr lang="en-US">
                                <a:latin typeface="Cambria Math" panose="02040503050406030204" pitchFamily="18" charset="0"/>
                              </a:rPr>
                              <m:t> </m:t>
                            </m:r>
                          </m:e>
                        </m:mr>
                        <m:mr>
                          <m:e>
                            <m:r>
                              <a:rPr lang="en-US" i="1">
                                <a:latin typeface="Cambria Math" panose="02040503050406030204" pitchFamily="18" charset="0"/>
                              </a:rPr>
                              <m:t>𝐷</m:t>
                            </m:r>
                          </m:e>
                        </m:mr>
                      </m:m>
                      <m:r>
                        <a:rPr lang="en-US">
                          <a:latin typeface="Cambria Math" panose="02040503050406030204" pitchFamily="18" charset="0"/>
                        </a:rPr>
                        <m:t> </m:t>
                      </m:r>
                      <m:r>
                        <a:rPr lang="en-US" b="1" i="1">
                          <a:latin typeface="Cambria Math" panose="02040503050406030204" pitchFamily="18" charset="0"/>
                        </a:rPr>
                        <m:t>𝓵</m:t>
                      </m:r>
                      <m:r>
                        <a:rPr lang="en-US" i="1">
                          <a:latin typeface="Cambria Math" panose="02040503050406030204" pitchFamily="18" charset="0"/>
                        </a:rPr>
                        <m:t>𝑎𝑙𝑙</m:t>
                      </m:r>
                      <m:d>
                        <m:dPr>
                          <m:ctrlPr>
                            <a:rPr lang="en-US" i="1">
                              <a:latin typeface="Cambria Math" panose="02040503050406030204" pitchFamily="18" charset="0"/>
                            </a:rPr>
                          </m:ctrlPr>
                        </m:dPr>
                        <m:e>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𝒙</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𝐺𝐴𝑁</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𝑦</m:t>
                              </m:r>
                            </m:sub>
                          </m:sSub>
                          <m:r>
                            <a:rPr lang="en-US" i="1">
                              <a:latin typeface="Cambria Math" panose="02040503050406030204" pitchFamily="18" charset="0"/>
                            </a:rPr>
                            <m:t>,</m:t>
                          </m:r>
                          <m:sSubSup>
                            <m:sSubSupPr>
                              <m:ctrlPr>
                                <a:rPr lang="en-US"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𝑫</m:t>
                              </m:r>
                            </m:e>
                            <m:sub>
                              <m:r>
                                <a:rPr lang="en-US" b="1" i="1">
                                  <a:solidFill>
                                    <a:srgbClr val="FF0000"/>
                                  </a:solidFill>
                                  <a:latin typeface="Cambria Math" panose="02040503050406030204" pitchFamily="18" charset="0"/>
                                </a:rPr>
                                <m:t>𝒚</m:t>
                              </m:r>
                            </m:sub>
                            <m:sup>
                              <m:r>
                                <a:rPr lang="en-US" b="1" i="1">
                                  <a:solidFill>
                                    <a:srgbClr val="FF0000"/>
                                  </a:solidFill>
                                  <a:latin typeface="Cambria Math" panose="02040503050406030204" pitchFamily="18" charset="0"/>
                                </a:rPr>
                                <m:t>𝒕</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𝟑</m:t>
                              </m:r>
                            </m:sup>
                          </m:sSubSup>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r>
                        <m:rPr>
                          <m:sty m:val="p"/>
                        </m:rPr>
                        <a:rPr lang="en-US">
                          <a:latin typeface="Cambria Math" panose="02040503050406030204" pitchFamily="18" charset="0"/>
                        </a:rPr>
                        <m:t>μ</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𝑖𝑑𝑒𝑛𝑡𝑖𝑡𝑦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r>
                            <a:rPr lang="en-US" i="1">
                              <a:latin typeface="Cambria Math" panose="02040503050406030204" pitchFamily="18" charset="0"/>
                            </a:rPr>
                            <m:t>𝓁</m:t>
                          </m:r>
                        </m:e>
                        <m:sub>
                          <m:r>
                            <a:rPr lang="en-US" i="1">
                              <a:latin typeface="Cambria Math" panose="02040503050406030204" pitchFamily="18" charset="0"/>
                            </a:rPr>
                            <m:t>𝑟𝑒𝑐𝑢𝑟𝑟𝑒𝑛𝑡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𝑥</m:t>
                              </m:r>
                            </m:sub>
                          </m:sSub>
                        </m:e>
                      </m:d>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𝓁</m:t>
                          </m:r>
                        </m:e>
                        <m:sub>
                          <m:r>
                            <a:rPr lang="en-US" i="1">
                              <a:latin typeface="Cambria Math" panose="02040503050406030204" pitchFamily="18" charset="0"/>
                            </a:rPr>
                            <m:t>𝑟𝑒𝑐𝑦𝑐𝑙𝑒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𝑦</m:t>
                              </m:r>
                            </m:sub>
                          </m:sSub>
                        </m:e>
                      </m:d>
                      <m:r>
                        <a:rPr lang="en-US" i="1">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𝐴𝐵</m:t>
                          </m:r>
                        </m:sub>
                      </m:sSub>
                      <m:r>
                        <a:rPr lang="en-US" b="1" i="1">
                          <a:solidFill>
                            <a:srgbClr val="FF0000"/>
                          </a:solidFill>
                          <a:latin typeface="Cambria Math" panose="02040503050406030204" pitchFamily="18" charset="0"/>
                        </a:rPr>
                        <m:t>)</m:t>
                      </m:r>
                      <m:r>
                        <a:rPr lang="en-US" b="1" i="1">
                          <a:latin typeface="Cambria Math" panose="02040503050406030204" pitchFamily="18" charset="0"/>
                        </a:rPr>
                        <m:t> +</m:t>
                      </m:r>
                      <m:r>
                        <a:rPr lang="en-US" b="1" i="1" smtClean="0">
                          <a:solidFill>
                            <a:srgbClr val="FF0000"/>
                          </a:solidFill>
                          <a:latin typeface="Cambria Math" panose="02040503050406030204" pitchFamily="18" charset="0"/>
                        </a:rPr>
                        <m:t>ɵ</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𝓵</m:t>
                          </m:r>
                        </m:e>
                        <m:sub>
                          <m:r>
                            <a:rPr lang="en-US" b="1" i="1">
                              <a:solidFill>
                                <a:srgbClr val="FF0000"/>
                              </a:solidFill>
                              <a:latin typeface="Cambria Math" panose="02040503050406030204" pitchFamily="18" charset="0"/>
                            </a:rPr>
                            <m:t>𝒇𝒆𝒂𝒕𝒖𝒓𝒆𝑷𝒓𝒆𝒔𝒆𝒓𝒗𝒊𝒏𝒈</m:t>
                          </m:r>
                          <m:r>
                            <a:rPr lang="en-US" b="1">
                              <a:solidFill>
                                <a:srgbClr val="FF0000"/>
                              </a:solidFill>
                              <a:latin typeface="Cambria Math" panose="02040503050406030204" pitchFamily="18" charset="0"/>
                            </a:rPr>
                            <m:t> </m:t>
                          </m:r>
                        </m:sub>
                      </m:sSub>
                      <m:r>
                        <a:rPr lang="en-US" b="1"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𝐺</m:t>
                          </m:r>
                        </m:e>
                        <m:sub>
                          <m:r>
                            <a:rPr lang="en-US" i="1">
                              <a:solidFill>
                                <a:srgbClr val="FF0000"/>
                              </a:solidFill>
                              <a:latin typeface="Cambria Math" panose="02040503050406030204" pitchFamily="18" charset="0"/>
                            </a:rPr>
                            <m:t>𝐵𝐴</m:t>
                          </m:r>
                        </m:sub>
                      </m:sSub>
                      <m:r>
                        <a:rPr lang="en-US" b="1" i="1">
                          <a:solidFill>
                            <a:srgbClr val="FF0000"/>
                          </a:solidFill>
                          <a:latin typeface="Cambria Math" panose="02040503050406030204" pitchFamily="18" charset="0"/>
                        </a:rPr>
                        <m:t>)</m:t>
                      </m:r>
                    </m:oMath>
                  </m:oMathPara>
                </a14:m>
                <a:endParaRPr lang="en-US" dirty="0"/>
              </a:p>
            </p:txBody>
          </p:sp>
        </mc:Choice>
        <mc:Fallback xmlns="">
          <p:sp>
            <p:nvSpPr>
              <p:cNvPr id="32" name="Content Placeholder 31">
                <a:extLst>
                  <a:ext uri="{FF2B5EF4-FFF2-40B4-BE49-F238E27FC236}">
                    <a16:creationId xmlns:a16="http://schemas.microsoft.com/office/drawing/2014/main" id="{AB4AC28E-329A-4B9F-BD93-59C93E8860D2}"/>
                  </a:ext>
                </a:extLst>
              </p:cNvPr>
              <p:cNvSpPr>
                <a:spLocks noGrp="1" noRot="1" noChangeAspect="1" noMove="1" noResize="1" noEditPoints="1" noAdjustHandles="1" noChangeArrowheads="1" noChangeShapeType="1" noTextEdit="1"/>
              </p:cNvSpPr>
              <p:nvPr>
                <p:ph idx="1"/>
              </p:nvPr>
            </p:nvSpPr>
            <p:spPr>
              <a:xfrm>
                <a:off x="838200" y="1334293"/>
                <a:ext cx="10515600" cy="418941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15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B71-27D6-4046-9775-8D9F22B02585}"/>
              </a:ext>
            </a:extLst>
          </p:cNvPr>
          <p:cNvSpPr>
            <a:spLocks noGrp="1"/>
          </p:cNvSpPr>
          <p:nvPr>
            <p:ph type="ctrTitle"/>
          </p:nvPr>
        </p:nvSpPr>
        <p:spPr/>
        <p:txBody>
          <a:bodyPr/>
          <a:lstStyle/>
          <a:p>
            <a:r>
              <a:rPr lang="en-US" sz="3600"/>
              <a:t>Title: “Temporal Cycle Consistency: </a:t>
            </a:r>
            <a:r>
              <a:rPr lang="en-US" sz="3600" b="0"/>
              <a:t>for a video to video translation</a:t>
            </a:r>
            <a:r>
              <a:rPr lang="en-US" sz="3600"/>
              <a:t>.” </a:t>
            </a:r>
            <a:br>
              <a:rPr lang="en-US" sz="3600"/>
            </a:br>
            <a:r>
              <a:rPr lang="en-US" sz="2800"/>
              <a:t>MSc Thesis presentation.</a:t>
            </a:r>
            <a:endParaRPr lang="en-US" sz="3600"/>
          </a:p>
        </p:txBody>
      </p:sp>
      <p:sp>
        <p:nvSpPr>
          <p:cNvPr id="3" name="Subtitle 2">
            <a:extLst>
              <a:ext uri="{FF2B5EF4-FFF2-40B4-BE49-F238E27FC236}">
                <a16:creationId xmlns:a16="http://schemas.microsoft.com/office/drawing/2014/main" id="{0C6CA278-7F32-4F5C-A03E-DC46EDF17457}"/>
              </a:ext>
            </a:extLst>
          </p:cNvPr>
          <p:cNvSpPr>
            <a:spLocks noGrp="1"/>
          </p:cNvSpPr>
          <p:nvPr>
            <p:ph type="subTitle" idx="1"/>
          </p:nvPr>
        </p:nvSpPr>
        <p:spPr/>
        <p:txBody>
          <a:bodyPr>
            <a:noAutofit/>
          </a:bodyPr>
          <a:lstStyle/>
          <a:p>
            <a:r>
              <a:rPr lang="en-US" sz="2200" b="1"/>
              <a:t>Kirubel Abebe </a:t>
            </a:r>
            <a:r>
              <a:rPr lang="en-US" sz="2200" b="1" err="1"/>
              <a:t>Senbeto</a:t>
            </a:r>
            <a:endParaRPr lang="en-US" sz="2200" b="1"/>
          </a:p>
          <a:p>
            <a:r>
              <a:rPr lang="en-US" sz="2200" b="1"/>
              <a:t>Prof. Yun Koo Chung</a:t>
            </a:r>
          </a:p>
        </p:txBody>
      </p:sp>
      <p:sp>
        <p:nvSpPr>
          <p:cNvPr id="5" name="TextBox 4">
            <a:extLst>
              <a:ext uri="{FF2B5EF4-FFF2-40B4-BE49-F238E27FC236}">
                <a16:creationId xmlns:a16="http://schemas.microsoft.com/office/drawing/2014/main" id="{504755A6-90A2-43EB-AA47-C1888E1D5644}"/>
              </a:ext>
            </a:extLst>
          </p:cNvPr>
          <p:cNvSpPr txBox="1"/>
          <p:nvPr/>
        </p:nvSpPr>
        <p:spPr>
          <a:xfrm>
            <a:off x="1389465" y="1869514"/>
            <a:ext cx="10892620" cy="523220"/>
          </a:xfrm>
          <a:prstGeom prst="rect">
            <a:avLst/>
          </a:prstGeom>
          <a:noFill/>
        </p:spPr>
        <p:txBody>
          <a:bodyPr wrap="square">
            <a:spAutoFit/>
          </a:bodyPr>
          <a:lstStyle/>
          <a:p>
            <a:pPr algn="ctr"/>
            <a:r>
              <a:rPr lang="en-US" sz="2800" b="1"/>
              <a:t>MSc Thesis presentation</a:t>
            </a:r>
          </a:p>
        </p:txBody>
      </p:sp>
      <p:pic>
        <p:nvPicPr>
          <p:cNvPr id="6" name="Picture 5" descr="Logo.png">
            <a:extLst>
              <a:ext uri="{FF2B5EF4-FFF2-40B4-BE49-F238E27FC236}">
                <a16:creationId xmlns:a16="http://schemas.microsoft.com/office/drawing/2014/main" id="{46F4244F-9AB2-435A-8F8B-2B6AFEE070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71279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 </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6CEDE4F-074E-4E31-AEC4-86A6A3495C5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4" name="Connector: Elbow 23">
            <a:extLst>
              <a:ext uri="{FF2B5EF4-FFF2-40B4-BE49-F238E27FC236}">
                <a16:creationId xmlns:a16="http://schemas.microsoft.com/office/drawing/2014/main" id="{76FD615D-301F-48ED-85AC-F30A9BCA57F2}"/>
              </a:ext>
            </a:extLst>
          </p:cNvPr>
          <p:cNvCxnSpPr>
            <a:cxnSpLocks/>
            <a:stCxn id="11" idx="3"/>
            <a:endCxn id="18" idx="1"/>
          </p:cNvCxnSpPr>
          <p:nvPr/>
        </p:nvCxnSpPr>
        <p:spPr>
          <a:xfrm>
            <a:off x="4461676" y="4116211"/>
            <a:ext cx="722341" cy="943355"/>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D23CF580-BBDA-4833-927B-7919B04915D5}"/>
              </a:ext>
            </a:extLst>
          </p:cNvPr>
          <p:cNvCxnSpPr>
            <a:cxnSpLocks/>
            <a:stCxn id="18" idx="3"/>
          </p:cNvCxnSpPr>
          <p:nvPr/>
        </p:nvCxnSpPr>
        <p:spPr>
          <a:xfrm flipV="1">
            <a:off x="7162943" y="4053337"/>
            <a:ext cx="722341" cy="1006229"/>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863620" y="1960991"/>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DEAE0E9-6577-4571-8CDA-65A1065891C9}"/>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23" name="Rectangle 22">
                <a:extLst>
                  <a:ext uri="{FF2B5EF4-FFF2-40B4-BE49-F238E27FC236}">
                    <a16:creationId xmlns:a16="http://schemas.microsoft.com/office/drawing/2014/main" id="{5DEAE0E9-6577-4571-8CDA-65A1065891C9}"/>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276109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
        <p:nvSpPr>
          <p:cNvPr id="8" name="Rectangle 7">
            <a:extLst>
              <a:ext uri="{FF2B5EF4-FFF2-40B4-BE49-F238E27FC236}">
                <a16:creationId xmlns:a16="http://schemas.microsoft.com/office/drawing/2014/main" id="{89503AF9-32F7-477E-9C4B-BB1E67768625}"/>
              </a:ext>
            </a:extLst>
          </p:cNvPr>
          <p:cNvSpPr/>
          <p:nvPr/>
        </p:nvSpPr>
        <p:spPr>
          <a:xfrm>
            <a:off x="850705" y="3454294"/>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3" name="Rectangle 12">
            <a:extLst>
              <a:ext uri="{FF2B5EF4-FFF2-40B4-BE49-F238E27FC236}">
                <a16:creationId xmlns:a16="http://schemas.microsoft.com/office/drawing/2014/main" id="{49E49D1E-7500-47A7-B0B9-F672E64FAC0E}"/>
              </a:ext>
            </a:extLst>
          </p:cNvPr>
          <p:cNvSpPr/>
          <p:nvPr/>
        </p:nvSpPr>
        <p:spPr>
          <a:xfrm>
            <a:off x="5184017" y="2666318"/>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አበበ እባላለሁ</a:t>
            </a:r>
            <a:endParaRPr lang="en-US" dirty="0">
              <a:solidFill>
                <a:schemeClr val="tx1"/>
              </a:solidFill>
            </a:endParaRPr>
          </a:p>
        </p:txBody>
      </p:sp>
      <p:pic>
        <p:nvPicPr>
          <p:cNvPr id="11" name="Picture 10">
            <a:extLst>
              <a:ext uri="{FF2B5EF4-FFF2-40B4-BE49-F238E27FC236}">
                <a16:creationId xmlns:a16="http://schemas.microsoft.com/office/drawing/2014/main" id="{80E6E8AF-DE8A-4A94-8473-CDDB08FA2C4D}"/>
              </a:ext>
            </a:extLst>
          </p:cNvPr>
          <p:cNvPicPr>
            <a:picLocks noChangeAspect="1"/>
          </p:cNvPicPr>
          <p:nvPr/>
        </p:nvPicPr>
        <p:blipFill>
          <a:blip r:embed="rId4"/>
          <a:stretch>
            <a:fillRect/>
          </a:stretch>
        </p:blipFill>
        <p:spPr>
          <a:xfrm>
            <a:off x="3252712" y="3707777"/>
            <a:ext cx="1208964" cy="816868"/>
          </a:xfrm>
          <a:prstGeom prst="rect">
            <a:avLst/>
          </a:prstGeom>
        </p:spPr>
      </p:pic>
      <p:sp>
        <p:nvSpPr>
          <p:cNvPr id="16" name="Rectangle 15">
            <a:extLst>
              <a:ext uri="{FF2B5EF4-FFF2-40B4-BE49-F238E27FC236}">
                <a16:creationId xmlns:a16="http://schemas.microsoft.com/office/drawing/2014/main" id="{5C054A6C-4E96-4689-9B53-33A434E0E009}"/>
              </a:ext>
            </a:extLst>
          </p:cNvPr>
          <p:cNvSpPr/>
          <p:nvPr/>
        </p:nvSpPr>
        <p:spPr>
          <a:xfrm>
            <a:off x="9451073" y="3391421"/>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name is Abebe</a:t>
            </a:r>
          </a:p>
        </p:txBody>
      </p:sp>
      <p:sp>
        <p:nvSpPr>
          <p:cNvPr id="18" name="Rectangle 17">
            <a:extLst>
              <a:ext uri="{FF2B5EF4-FFF2-40B4-BE49-F238E27FC236}">
                <a16:creationId xmlns:a16="http://schemas.microsoft.com/office/drawing/2014/main" id="{A724A1A0-6EEF-4C7F-A129-102586F47AAD}"/>
              </a:ext>
            </a:extLst>
          </p:cNvPr>
          <p:cNvSpPr/>
          <p:nvPr/>
        </p:nvSpPr>
        <p:spPr>
          <a:xfrm>
            <a:off x="5184017" y="4397649"/>
            <a:ext cx="1978926" cy="13238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m-ET" dirty="0">
                <a:solidFill>
                  <a:schemeClr val="tx1"/>
                </a:solidFill>
              </a:rPr>
              <a:t>አንተ አበበ ነኝ</a:t>
            </a:r>
            <a:endParaRPr lang="en-US" dirty="0">
              <a:solidFill>
                <a:schemeClr val="tx1"/>
              </a:solidFill>
            </a:endParaRPr>
          </a:p>
        </p:txBody>
      </p:sp>
      <p:cxnSp>
        <p:nvCxnSpPr>
          <p:cNvPr id="21" name="Connector: Elbow 20">
            <a:extLst>
              <a:ext uri="{FF2B5EF4-FFF2-40B4-BE49-F238E27FC236}">
                <a16:creationId xmlns:a16="http://schemas.microsoft.com/office/drawing/2014/main" id="{F8816424-CD22-495A-A773-2B27B67C988F}"/>
              </a:ext>
            </a:extLst>
          </p:cNvPr>
          <p:cNvCxnSpPr>
            <a:cxnSpLocks/>
            <a:stCxn id="11" idx="3"/>
            <a:endCxn id="13" idx="1"/>
          </p:cNvCxnSpPr>
          <p:nvPr/>
        </p:nvCxnSpPr>
        <p:spPr>
          <a:xfrm flipV="1">
            <a:off x="4461676" y="3328235"/>
            <a:ext cx="722341" cy="787976"/>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783BFBC-F778-4790-AB17-0D2DAE635076}"/>
              </a:ext>
            </a:extLst>
          </p:cNvPr>
          <p:cNvCxnSpPr>
            <a:cxnSpLocks/>
            <a:endCxn id="16" idx="1"/>
          </p:cNvCxnSpPr>
          <p:nvPr/>
        </p:nvCxnSpPr>
        <p:spPr>
          <a:xfrm>
            <a:off x="9094248" y="4053337"/>
            <a:ext cx="356825"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7FE790B-1706-4141-A82A-628AA63DB573}"/>
              </a:ext>
            </a:extLst>
          </p:cNvPr>
          <p:cNvCxnSpPr>
            <a:stCxn id="8" idx="3"/>
            <a:endCxn id="11" idx="1"/>
          </p:cNvCxnSpPr>
          <p:nvPr/>
        </p:nvCxnSpPr>
        <p:spPr>
          <a:xfrm>
            <a:off x="2829631" y="4116211"/>
            <a:ext cx="423081"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FBEFA604-C103-41B5-9378-5FAED6019E2A}"/>
              </a:ext>
            </a:extLst>
          </p:cNvPr>
          <p:cNvCxnSpPr>
            <a:cxnSpLocks/>
            <a:stCxn id="13" idx="3"/>
          </p:cNvCxnSpPr>
          <p:nvPr/>
        </p:nvCxnSpPr>
        <p:spPr>
          <a:xfrm>
            <a:off x="7162943" y="3328235"/>
            <a:ext cx="722341" cy="725102"/>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0D208CCD-28BE-4947-AB11-AE02502087B1}"/>
              </a:ext>
            </a:extLst>
          </p:cNvPr>
          <p:cNvSpPr/>
          <p:nvPr/>
        </p:nvSpPr>
        <p:spPr>
          <a:xfrm>
            <a:off x="4732743" y="4143507"/>
            <a:ext cx="2871866" cy="206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39536800-BD6A-4F0B-A1B7-F7FCA720E8F7}"/>
              </a:ext>
            </a:extLst>
          </p:cNvPr>
          <p:cNvPicPr>
            <a:picLocks noChangeAspect="1"/>
          </p:cNvPicPr>
          <p:nvPr/>
        </p:nvPicPr>
        <p:blipFill>
          <a:blip r:embed="rId5"/>
          <a:stretch>
            <a:fillRect/>
          </a:stretch>
        </p:blipFill>
        <p:spPr>
          <a:xfrm>
            <a:off x="7885284" y="3625521"/>
            <a:ext cx="1266193" cy="855536"/>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3471383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2C32B860-F5B2-46CF-A417-2B76600631A5}"/>
                  </a:ext>
                </a:extLst>
              </p:cNvPr>
              <p:cNvSpPr/>
              <p:nvPr/>
            </p:nvSpPr>
            <p:spPr>
              <a:xfrm>
                <a:off x="1235241" y="2795935"/>
                <a:ext cx="9545053" cy="76450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solidFill>
                                <a:srgbClr val="836967"/>
                              </a:solidFill>
                              <a:latin typeface="Cambria Math" panose="02040503050406030204" pitchFamily="18" charset="0"/>
                            </a:rPr>
                          </m:ctrlPr>
                        </m:sSubPr>
                        <m:e>
                          <m:m>
                            <m:mPr>
                              <m:plcHide m:val="on"/>
                              <m:mcs>
                                <m:mc>
                                  <m:mcPr>
                                    <m:count m:val="1"/>
                                    <m:mcJc m:val="center"/>
                                  </m:mcPr>
                                </m:mc>
                              </m:mcs>
                              <m:ctrlPr>
                                <a:rPr lang="en-US">
                                  <a:solidFill>
                                    <a:srgbClr val="836967"/>
                                  </a:solidFill>
                                  <a:latin typeface="Cambria Math" panose="02040503050406030204" pitchFamily="18" charset="0"/>
                                </a:rPr>
                              </m:ctrlPr>
                            </m:mPr>
                            <m:mr>
                              <m:e>
                                <m:r>
                                  <a:rPr lang="en-US" i="1">
                                    <a:latin typeface="Cambria Math" panose="02040503050406030204" pitchFamily="18" charset="0"/>
                                  </a:rPr>
                                  <m:t>𝑚𝑖𝑛</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mr>
                          </m:m>
                          <m:r>
                            <a:rPr lang="en-US" i="1">
                              <a:latin typeface="Cambria Math" panose="02040503050406030204" pitchFamily="18" charset="0"/>
                            </a:rPr>
                            <m:t>𝐿</m:t>
                          </m:r>
                        </m:e>
                        <m:sub>
                          <m:r>
                            <a:rPr lang="en-US" i="1">
                              <a:latin typeface="Cambria Math" panose="02040503050406030204" pitchFamily="18" charset="0"/>
                            </a:rPr>
                            <m:t>𝑐𝑦𝑐</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e>
                      </m:d>
                      <m:r>
                        <a:rPr lang="en-US">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𝑡</m:t>
                          </m:r>
                        </m:sub>
                        <m:sup/>
                        <m:e>
                          <m:d>
                            <m:dPr>
                              <m:begChr m:val="["/>
                              <m:endChr m:val="]"/>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d>
                                          <m:r>
                                            <a:rPr lang="en-US">
                                              <a:latin typeface="Cambria Math" panose="02040503050406030204" pitchFamily="18" charset="0"/>
                                            </a:rPr>
                                            <m:t>−</m:t>
                                          </m:r>
                                          <m:r>
                                            <a:rPr lang="en-US" i="1">
                                              <a:latin typeface="Cambria Math" panose="02040503050406030204" pitchFamily="18" charset="0"/>
                                            </a:rPr>
                                            <m:t>𝑥</m:t>
                                          </m:r>
                                        </m:e>
                                      </m:d>
                                    </m:e>
                                    <m:sub>
                                      <m:r>
                                        <a:rPr lang="en-US">
                                          <a:latin typeface="Cambria Math" panose="02040503050406030204" pitchFamily="18" charset="0"/>
                                        </a:rPr>
                                        <m:t>1</m:t>
                                      </m:r>
                                    </m:sub>
                                  </m:sSub>
                                </m:e>
                              </m:d>
                              <m:r>
                                <a:rPr lang="en-US">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𝐴𝐵</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𝐵𝐴</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m:t>
                                                  </m:r>
                                                </m:e>
                                              </m:d>
                                            </m:e>
                                          </m:d>
                                          <m:r>
                                            <a:rPr lang="en-US">
                                              <a:latin typeface="Cambria Math" panose="02040503050406030204" pitchFamily="18" charset="0"/>
                                            </a:rPr>
                                            <m:t>−</m:t>
                                          </m:r>
                                          <m:r>
                                            <a:rPr lang="en-US" i="1">
                                              <a:latin typeface="Cambria Math" panose="02040503050406030204" pitchFamily="18" charset="0"/>
                                            </a:rPr>
                                            <m:t>𝑦</m:t>
                                          </m:r>
                                        </m:e>
                                      </m:d>
                                    </m:e>
                                    <m:sub>
                                      <m:r>
                                        <a:rPr lang="en-US">
                                          <a:latin typeface="Cambria Math" panose="02040503050406030204" pitchFamily="18" charset="0"/>
                                        </a:rPr>
                                        <m:t>1</m:t>
                                      </m:r>
                                    </m:sub>
                                  </m:sSub>
                                </m:e>
                              </m:d>
                            </m:e>
                          </m:d>
                        </m:e>
                      </m:nary>
                    </m:oMath>
                  </m:oMathPara>
                </a14:m>
                <a:endParaRPr lang="en-US" dirty="0"/>
              </a:p>
            </p:txBody>
          </p:sp>
        </mc:Choice>
        <mc:Fallback>
          <p:sp>
            <p:nvSpPr>
              <p:cNvPr id="2" name="Rectangle 1">
                <a:extLst>
                  <a:ext uri="{FF2B5EF4-FFF2-40B4-BE49-F238E27FC236}">
                    <a16:creationId xmlns:a16="http://schemas.microsoft.com/office/drawing/2014/main" id="{2C32B860-F5B2-46CF-A417-2B76600631A5}"/>
                  </a:ext>
                </a:extLst>
              </p:cNvPr>
              <p:cNvSpPr>
                <a:spLocks noRot="1" noChangeAspect="1" noMove="1" noResize="1" noEditPoints="1" noAdjustHandles="1" noChangeArrowheads="1" noChangeShapeType="1" noTextEdit="1"/>
              </p:cNvSpPr>
              <p:nvPr/>
            </p:nvSpPr>
            <p:spPr>
              <a:xfrm>
                <a:off x="1235241" y="2795935"/>
                <a:ext cx="9545053" cy="76450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538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4BD851-58AB-4B5C-A0AB-616F0724BD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03F32CB-0EDC-49CA-9544-9FFC36511D5C}"/>
                  </a:ext>
                </a:extLst>
              </p:cNvPr>
              <p:cNvSpPr/>
              <p:nvPr/>
            </p:nvSpPr>
            <p:spPr>
              <a:xfrm>
                <a:off x="4205314" y="2067235"/>
                <a:ext cx="145309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(i.e., </a:t>
                </a:r>
                <a14:m>
                  <m:oMath xmlns:m="http://schemas.openxmlformats.org/officeDocument/2006/math">
                    <m:sSub>
                      <m:sSubPr>
                        <m:ctrlPr>
                          <a:rPr lang="en-US" sz="16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𝑐𝑦𝑐</m:t>
                        </m:r>
                      </m:sub>
                    </m:sSub>
                  </m:oMath>
                </a14:m>
                <a:r>
                  <a:rPr lang="en-US" sz="1800" dirty="0">
                    <a:effectLst/>
                    <a:latin typeface="Times New Roman" panose="02020603050405020304" pitchFamily="18" charset="0"/>
                    <a:ea typeface="Calibri" panose="020F0502020204030204" pitchFamily="34" charset="0"/>
                  </a:rPr>
                  <a:t>= 0)</a:t>
                </a:r>
                <a:endParaRPr lang="en-US" dirty="0"/>
              </a:p>
            </p:txBody>
          </p:sp>
        </mc:Choice>
        <mc:Fallback xmlns="">
          <p:sp>
            <p:nvSpPr>
              <p:cNvPr id="44" name="Rectangle 43">
                <a:extLst>
                  <a:ext uri="{FF2B5EF4-FFF2-40B4-BE49-F238E27FC236}">
                    <a16:creationId xmlns:a16="http://schemas.microsoft.com/office/drawing/2014/main" id="{C03F32CB-0EDC-49CA-9544-9FFC36511D5C}"/>
                  </a:ext>
                </a:extLst>
              </p:cNvPr>
              <p:cNvSpPr>
                <a:spLocks noRot="1" noChangeAspect="1" noMove="1" noResize="1" noEditPoints="1" noAdjustHandles="1" noChangeArrowheads="1" noChangeShapeType="1" noTextEdit="1"/>
              </p:cNvSpPr>
              <p:nvPr/>
            </p:nvSpPr>
            <p:spPr>
              <a:xfrm>
                <a:off x="4205314" y="2067235"/>
                <a:ext cx="1453090" cy="369332"/>
              </a:xfrm>
              <a:prstGeom prst="rect">
                <a:avLst/>
              </a:prstGeom>
              <a:blipFill>
                <a:blip r:embed="rId6"/>
                <a:stretch>
                  <a:fillRect l="-3782" t="-11475" r="-2941" b="-21311"/>
                </a:stretch>
              </a:blipFill>
            </p:spPr>
            <p:txBody>
              <a:bodyPr/>
              <a:lstStyle/>
              <a:p>
                <a:r>
                  <a:rPr lang="en-US">
                    <a:noFill/>
                  </a:rPr>
                  <a:t> </a:t>
                </a:r>
              </a:p>
            </p:txBody>
          </p:sp>
        </mc:Fallback>
      </mc:AlternateContent>
    </p:spTree>
    <p:extLst>
      <p:ext uri="{BB962C8B-B14F-4D97-AF65-F5344CB8AC3E}">
        <p14:creationId xmlns:p14="http://schemas.microsoft.com/office/powerpoint/2010/main" val="357113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Feature Preserving Loss</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Classic Cycle-Consistency does not essentially assurance the transformation to be semantically consistent.</a:t>
                </a:r>
                <a:endParaRPr lang="am-ET"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𝑚𝑖𝑛</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mr>
                      </m: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𝐹𝑝𝑟𝑒𝑠𝑒𝑟𝑣𝑖𝑛𝑔</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e>
                      </m:d>
                      <m:r>
                        <a:rPr lang="en-US" sz="2000" i="1">
                          <a:latin typeface="Cambria Math" panose="02040503050406030204" pitchFamily="18" charset="0"/>
                          <a:ea typeface="Cambria Math" panose="02040503050406030204" pitchFamily="18" charset="0"/>
                        </a:rPr>
                        <m:t>= </m:t>
                      </m:r>
                      <m:nary>
                        <m:naryPr>
                          <m:chr m:val="∑"/>
                          <m:limLoc m:val="undOvr"/>
                          <m:supHide m:val="on"/>
                          <m:ctrlPr>
                            <a:rPr lang="en-US" sz="2000" i="1">
                              <a:latin typeface="Cambria Math" panose="02040503050406030204" pitchFamily="18" charset="0"/>
                              <a:ea typeface="Cambria Math" panose="02040503050406030204" pitchFamily="18" charset="0"/>
                            </a:rPr>
                          </m:ctrlPr>
                        </m:naryPr>
                        <m:sub>
                          <m:r>
                            <a:rPr lang="en-US" sz="2000" i="1">
                              <a:latin typeface="Cambria Math" panose="02040503050406030204" pitchFamily="18" charset="0"/>
                              <a:ea typeface="Cambria Math" panose="02040503050406030204" pitchFamily="18" charset="0"/>
                            </a:rPr>
                            <m:t>𝑡</m:t>
                          </m:r>
                        </m:sub>
                        <m:sup/>
                        <m:e>
                          <m:d>
                            <m:dPr>
                              <m:begChr m:val="["/>
                              <m:endChr m:val="]"/>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𝐴𝐵</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𝐺</m:t>
                                                  </m:r>
                                                </m:e>
                                                <m:sub>
                                                  <m:r>
                                                    <a:rPr lang="en-US" sz="2000" i="1">
                                                      <a:latin typeface="Cambria Math" panose="02040503050406030204" pitchFamily="18" charset="0"/>
                                                      <a:ea typeface="Cambria Math" panose="02040503050406030204" pitchFamily="18" charset="0"/>
                                                    </a:rPr>
                                                    <m:t>𝐵𝐴</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𝑚𝑁𝐸𝑇</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e>
                                          </m:d>
                                        </m:e>
                                      </m:d>
                                    </m:e>
                                    <m:sub>
                                      <m:r>
                                        <a:rPr lang="en-US" sz="2000" i="1">
                                          <a:latin typeface="Cambria Math" panose="02040503050406030204" pitchFamily="18" charset="0"/>
                                          <a:ea typeface="Cambria Math" panose="02040503050406030204" pitchFamily="18" charset="0"/>
                                        </a:rPr>
                                        <m:t>1</m:t>
                                      </m:r>
                                    </m:sub>
                                  </m:sSub>
                                </m:e>
                              </m:d>
                            </m:e>
                          </m:d>
                        </m:e>
                      </m:nary>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r="-75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A4F5D74-EA9B-41B3-A2D7-A1A5E751F5E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spTree>
    <p:extLst>
      <p:ext uri="{BB962C8B-B14F-4D97-AF65-F5344CB8AC3E}">
        <p14:creationId xmlns:p14="http://schemas.microsoft.com/office/powerpoint/2010/main" val="242347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m:t>
                      </m:r>
                      <m:r>
                        <m:rPr>
                          <m:sty m:val="p"/>
                        </m:rPr>
                        <a:rPr lang="en-US" sz="2000" smtClean="0">
                          <a:latin typeface="Cambria Math" panose="02040503050406030204" pitchFamily="18" charset="0"/>
                        </a:rPr>
                        <m:t>o</m:t>
                      </m:r>
                      <m:r>
                        <m:rPr>
                          <m:sty m:val="p"/>
                        </m:rPr>
                        <a:rPr lang="en-US" sz="2000">
                          <a:latin typeface="Cambria Math" panose="02040503050406030204" pitchFamily="18" charset="0"/>
                        </a:rPr>
                        <m:t>g</m:t>
                      </m:r>
                      <m:r>
                        <a:rPr lang="en-US" sz="2000" i="1">
                          <a:latin typeface="Cambria Math" panose="02040503050406030204" pitchFamily="18" charset="0"/>
                        </a:rPr>
                        <m:t>(</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smtClean="0">
                              <a:solidFill>
                                <a:srgbClr val="FF0000"/>
                              </a:solidFill>
                              <a:latin typeface="Cambria Math" panose="02040503050406030204" pitchFamily="18" charset="0"/>
                            </a:rPr>
                            <m:t> </m:t>
                          </m:r>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C85B629-1F33-497C-AA63-195FCE389AA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3" name="Picture 12">
            <a:extLst>
              <a:ext uri="{FF2B5EF4-FFF2-40B4-BE49-F238E27FC236}">
                <a16:creationId xmlns:a16="http://schemas.microsoft.com/office/drawing/2014/main" id="{6423D07C-333D-4541-A320-C2B6CB10C6D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01A0244-C853-4790-AF63-EED732589F3D}"/>
              </a:ext>
            </a:extLst>
          </p:cNvPr>
          <p:cNvPicPr>
            <a:picLocks noChangeAspect="1"/>
          </p:cNvPicPr>
          <p:nvPr/>
        </p:nvPicPr>
        <p:blipFill>
          <a:blip r:embed="rId6"/>
          <a:stretch>
            <a:fillRect/>
          </a:stretch>
        </p:blipFill>
        <p:spPr>
          <a:xfrm>
            <a:off x="2329715" y="3250403"/>
            <a:ext cx="7010400" cy="2628900"/>
          </a:xfrm>
          <a:prstGeom prst="rect">
            <a:avLst/>
          </a:prstGeom>
        </p:spPr>
      </p:pic>
    </p:spTree>
    <p:extLst>
      <p:ext uri="{BB962C8B-B14F-4D97-AF65-F5344CB8AC3E}">
        <p14:creationId xmlns:p14="http://schemas.microsoft.com/office/powerpoint/2010/main" val="4205781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Title 11">
            <a:extLst>
              <a:ext uri="{FF2B5EF4-FFF2-40B4-BE49-F238E27FC236}">
                <a16:creationId xmlns:a16="http://schemas.microsoft.com/office/drawing/2014/main" id="{53A79AE9-6F8D-4EEC-9A44-802AF39A7333}"/>
              </a:ext>
            </a:extLst>
          </p:cNvPr>
          <p:cNvSpPr>
            <a:spLocks noGrp="1"/>
          </p:cNvSpPr>
          <p:nvPr>
            <p:ph type="title"/>
          </p:nvPr>
        </p:nvSpPr>
        <p:spPr/>
        <p:txBody>
          <a:bodyPr>
            <a:normAutofit/>
          </a:bodyPr>
          <a:lstStyle/>
          <a:p>
            <a:r>
              <a:rPr lang="en-US" i="1" dirty="0"/>
              <a:t> </a:t>
            </a:r>
            <a:r>
              <a:rPr lang="en-US" sz="2800" i="1" dirty="0"/>
              <a:t>Temporal Discriminator</a:t>
            </a:r>
            <a:endParaRPr lang="en-US" sz="28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A0642F9-05F9-4DB0-BCC6-B6F6E9EFF306}"/>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 Discriminator takes three consecutive generated images to decide whether it is real or fake</a:t>
                </a:r>
                <a:endParaRPr lang="en-US" sz="20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a:latin typeface="Cambria Math" panose="02040503050406030204" pitchFamily="18" charset="0"/>
                            </a:rPr>
                            <m:t>adv</m:t>
                          </m:r>
                        </m:sub>
                      </m:sSub>
                      <m:r>
                        <a:rPr lang="en-US" sz="2000" i="1">
                          <a:latin typeface="Cambria Math" panose="02040503050406030204" pitchFamily="18" charset="0"/>
                        </a:rPr>
                        <m:t>=</m:t>
                      </m:r>
                      <m:f>
                        <m:fPr>
                          <m:type m:val="noBar"/>
                          <m:ctrlPr>
                            <a:rPr lang="en-US" sz="2000" i="1">
                              <a:latin typeface="Cambria Math" panose="02040503050406030204" pitchFamily="18" charset="0"/>
                            </a:rPr>
                          </m:ctrlPr>
                        </m:fPr>
                        <m:num>
                          <m:r>
                            <a:rPr lang="en-US" sz="2000" i="1">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𝑚𝑎𝑥</m:t>
                          </m:r>
                        </m:num>
                        <m:den>
                          <m:r>
                            <a:rPr lang="en-US" sz="2000" i="1">
                              <a:latin typeface="Cambria Math" panose="02040503050406030204" pitchFamily="18" charset="0"/>
                            </a:rPr>
                            <m:t>𝐺</m:t>
                          </m:r>
                          <m:r>
                            <a:rPr lang="en-US" sz="2000" i="1">
                              <a:latin typeface="Cambria Math" panose="02040503050406030204" pitchFamily="18" charset="0"/>
                            </a:rPr>
                            <m:t>   </m:t>
                          </m:r>
                          <m:r>
                            <a:rPr lang="en-US" sz="2000" i="1">
                              <a:latin typeface="Cambria Math" panose="02040503050406030204" pitchFamily="18" charset="0"/>
                            </a:rPr>
                            <m:t>𝐷</m:t>
                          </m:r>
                        </m:den>
                      </m:f>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𝑋</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m:t>
                          </m:r>
                        </m:fNa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sub>
                          </m:sSub>
                          <m:r>
                            <a:rPr lang="en-US" sz="2000" i="1" smtClean="0">
                              <a:solidFill>
                                <a:schemeClr val="tx1"/>
                              </a:solidFill>
                              <a:latin typeface="Cambria Math" panose="02040503050406030204" pitchFamily="18" charset="0"/>
                            </a:rPr>
                            <m:t>,</m:t>
                          </m:r>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func>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r>
                            <a:rPr lang="en-US" sz="2000" i="1">
                              <a:latin typeface="Cambria Math" panose="02040503050406030204" pitchFamily="18" charset="0"/>
                            </a:rPr>
                            <m:t>𝜖</m:t>
                          </m:r>
                          <m:r>
                            <a:rPr lang="en-US" sz="2000" i="1">
                              <a:latin typeface="Cambria Math" panose="02040503050406030204" pitchFamily="18" charset="0"/>
                            </a:rPr>
                            <m:t>𝑍</m:t>
                          </m:r>
                        </m:sub>
                      </m:sSub>
                      <m:r>
                        <a:rPr lang="en-US" sz="2000" i="1">
                          <a:latin typeface="Cambria Math" panose="02040503050406030204" pitchFamily="18" charset="0"/>
                        </a:rPr>
                        <m:t>(</m:t>
                      </m:r>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smtClean="0">
                          <a:latin typeface="Cambria Math" panose="02040503050406030204" pitchFamily="18" charset="0"/>
                        </a:rPr>
                        <m:t>−</m:t>
                      </m:r>
                      <m:r>
                        <a:rPr lang="en-US" sz="2000" i="1">
                          <a:latin typeface="Cambria Math" panose="02040503050406030204" pitchFamily="18" charset="0"/>
                        </a:rPr>
                        <m:t>𝐷</m:t>
                      </m:r>
                      <m:d>
                        <m:dPr>
                          <m:ctrlPr>
                            <a:rPr lang="en-US" sz="2000" i="1">
                              <a:latin typeface="Cambria Math" panose="02040503050406030204" pitchFamily="18" charset="0"/>
                            </a:rPr>
                          </m:ctrlPr>
                        </m:dPr>
                        <m:e>
                          <m:r>
                            <a:rPr lang="en-US" sz="2000" i="1" smtClean="0">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e>
                          </m:d>
                          <m:r>
                            <a:rPr lang="en-US" sz="2000" i="1">
                              <a:latin typeface="Cambria Math" panose="02040503050406030204" pitchFamily="18" charset="0"/>
                            </a:rPr>
                            <m:t>,</m:t>
                          </m:r>
                          <m:r>
                            <a:rPr lang="en-US" sz="2000" i="1">
                              <a:solidFill>
                                <a:srgbClr val="FF0000"/>
                              </a:solidFill>
                              <a:latin typeface="Cambria Math" panose="02040503050406030204" pitchFamily="18" charset="0"/>
                            </a:rPr>
                            <m:t>𝐺</m:t>
                          </m:r>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−2</m:t>
                                  </m:r>
                                </m:sub>
                              </m:sSub>
                            </m:e>
                          </m:d>
                        </m:e>
                      </m:d>
                      <m:r>
                        <a:rPr lang="en-US" sz="2000" i="1">
                          <a:latin typeface="Cambria Math" panose="02040503050406030204" pitchFamily="18" charset="0"/>
                        </a:rPr>
                        <m:t>))</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Content Placeholder 6">
                <a:extLst>
                  <a:ext uri="{FF2B5EF4-FFF2-40B4-BE49-F238E27FC236}">
                    <a16:creationId xmlns:a16="http://schemas.microsoft.com/office/drawing/2014/main" id="{CA0642F9-05F9-4DB0-BCC6-B6F6E9EFF306}"/>
                  </a:ext>
                </a:extLst>
              </p:cNvPr>
              <p:cNvSpPr>
                <a:spLocks noGrp="1" noRot="1" noChangeAspect="1" noMove="1" noResize="1" noEditPoints="1" noAdjustHandles="1" noChangeArrowheads="1" noChangeShapeType="1" noTextEdit="1"/>
              </p:cNvSpPr>
              <p:nvPr>
                <p:ph idx="1"/>
              </p:nvPr>
            </p:nvSpPr>
            <p:spPr>
              <a:xfrm>
                <a:off x="838200" y="1444626"/>
                <a:ext cx="10515600" cy="4732338"/>
              </a:xfrm>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A18F45-C227-46E3-9D67-8D6F3830A3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8B277E0-C017-44AC-91BE-AA61DA80D3F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11" name="Picture 10">
            <a:extLst>
              <a:ext uri="{FF2B5EF4-FFF2-40B4-BE49-F238E27FC236}">
                <a16:creationId xmlns:a16="http://schemas.microsoft.com/office/drawing/2014/main" id="{6581FF4B-E2F7-434E-A6BC-3EDF7CBF30EF}"/>
              </a:ext>
            </a:extLst>
          </p:cNvPr>
          <p:cNvPicPr/>
          <p:nvPr/>
        </p:nvPicPr>
        <p:blipFill rotWithShape="1">
          <a:blip r:embed="rId5">
            <a:extLst>
              <a:ext uri="{28A0092B-C50C-407E-A947-70E740481C1C}">
                <a14:useLocalDpi xmlns:a14="http://schemas.microsoft.com/office/drawing/2010/main" val="0"/>
              </a:ext>
            </a:extLst>
          </a:blip>
          <a:srcRect t="5600" b="15974"/>
          <a:stretch/>
        </p:blipFill>
        <p:spPr bwMode="auto">
          <a:xfrm>
            <a:off x="2292824" y="3250403"/>
            <a:ext cx="7009191" cy="25225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376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AC36FF9-6453-43C1-95C3-347AD07103C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4E324A27-DBDC-4B26-A74E-B9476535B368}"/>
              </a:ext>
            </a:extLst>
          </p:cNvPr>
          <p:cNvSpPr/>
          <p:nvPr/>
        </p:nvSpPr>
        <p:spPr>
          <a:xfrm>
            <a:off x="9608023" y="5378450"/>
            <a:ext cx="777923"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125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B2F764B-25F5-4121-B5EE-143F78EEA5B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804013" y="1282890"/>
            <a:ext cx="5581934" cy="506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99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39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2D79A4D-F2C1-4AC8-93AB-09CEF0CC489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2" name="Rectangle 1">
            <a:extLst>
              <a:ext uri="{FF2B5EF4-FFF2-40B4-BE49-F238E27FC236}">
                <a16:creationId xmlns:a16="http://schemas.microsoft.com/office/drawing/2014/main" id="{E9EB356F-D524-4D3F-BC01-C1F47EA22569}"/>
              </a:ext>
            </a:extLst>
          </p:cNvPr>
          <p:cNvSpPr/>
          <p:nvPr/>
        </p:nvSpPr>
        <p:spPr>
          <a:xfrm>
            <a:off x="4531057" y="655094"/>
            <a:ext cx="3622343" cy="212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AE1321-8423-4EE0-AF3C-A3952C9059B1}"/>
              </a:ext>
            </a:extLst>
          </p:cNvPr>
          <p:cNvSpPr/>
          <p:nvPr/>
        </p:nvSpPr>
        <p:spPr>
          <a:xfrm>
            <a:off x="7929902" y="4602055"/>
            <a:ext cx="2299789" cy="1552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D343C1-A64A-48D4-8E16-B4B56B013DA4}"/>
              </a:ext>
            </a:extLst>
          </p:cNvPr>
          <p:cNvSpPr/>
          <p:nvPr/>
        </p:nvSpPr>
        <p:spPr>
          <a:xfrm>
            <a:off x="7000668" y="3485880"/>
            <a:ext cx="996920"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87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4" name="Google Shape;124;p18"/>
          <p:cNvSpPr txBox="1">
            <a:spLocks noGrp="1"/>
          </p:cNvSpPr>
          <p:nvPr>
            <p:ph type="subTitle" idx="3"/>
          </p:nvPr>
        </p:nvSpPr>
        <p:spPr>
          <a:xfrm flipH="1">
            <a:off x="7313933" y="383201"/>
            <a:ext cx="1479200" cy="1062800"/>
          </a:xfrm>
          <a:prstGeom prst="rect">
            <a:avLst/>
          </a:prstGeom>
        </p:spPr>
        <p:txBody>
          <a:bodyPr spcFirstLastPara="1" wrap="square" lIns="121900" tIns="121900" rIns="121900" bIns="121900" anchor="b" anchorCtr="0">
            <a:noAutofit/>
          </a:bodyPr>
          <a:lstStyle/>
          <a:p>
            <a:pPr marL="0" indent="0"/>
            <a:r>
              <a:rPr lang="es" dirty="0"/>
              <a:t>Project Timeline</a:t>
            </a:r>
            <a:endParaRPr dirty="0"/>
          </a:p>
        </p:txBody>
      </p:sp>
      <p:sp>
        <p:nvSpPr>
          <p:cNvPr id="126" name="Google Shape;126;p18"/>
          <p:cNvSpPr txBox="1">
            <a:spLocks noGrp="1"/>
          </p:cNvSpPr>
          <p:nvPr>
            <p:ph type="subTitle" idx="5"/>
          </p:nvPr>
        </p:nvSpPr>
        <p:spPr>
          <a:xfrm flipH="1">
            <a:off x="7259133" y="1108383"/>
            <a:ext cx="1588800" cy="1062800"/>
          </a:xfrm>
          <a:prstGeom prst="rect">
            <a:avLst/>
          </a:prstGeom>
        </p:spPr>
        <p:txBody>
          <a:bodyPr spcFirstLastPara="1" wrap="square" lIns="121900" tIns="121900" rIns="121900" bIns="121900" anchor="b" anchorCtr="0">
            <a:noAutofit/>
          </a:bodyPr>
          <a:lstStyle/>
          <a:p>
            <a:pPr marL="0" indent="0"/>
            <a:r>
              <a:rPr lang="es" dirty="0"/>
              <a:t>Status Report</a:t>
            </a:r>
            <a:endParaRPr dirty="0"/>
          </a:p>
        </p:txBody>
      </p:sp>
      <p:sp>
        <p:nvSpPr>
          <p:cNvPr id="128" name="Google Shape;128;p18"/>
          <p:cNvSpPr txBox="1">
            <a:spLocks noGrp="1"/>
          </p:cNvSpPr>
          <p:nvPr>
            <p:ph type="subTitle" idx="7"/>
          </p:nvPr>
        </p:nvSpPr>
        <p:spPr>
          <a:xfrm flipH="1">
            <a:off x="7313933" y="2030715"/>
            <a:ext cx="2108000" cy="1062800"/>
          </a:xfrm>
          <a:prstGeom prst="rect">
            <a:avLst/>
          </a:prstGeom>
        </p:spPr>
        <p:txBody>
          <a:bodyPr spcFirstLastPara="1" wrap="square" lIns="121900" tIns="121900" rIns="121900" bIns="121900" anchor="b" anchorCtr="0">
            <a:noAutofit/>
          </a:bodyPr>
          <a:lstStyle/>
          <a:p>
            <a:pPr marL="0" indent="0"/>
            <a:r>
              <a:rPr lang="es" dirty="0"/>
              <a:t>Upcoming Events</a:t>
            </a:r>
            <a:endParaRPr dirty="0"/>
          </a:p>
        </p:txBody>
      </p:sp>
      <p:sp>
        <p:nvSpPr>
          <p:cNvPr id="130" name="Google Shape;130;p18"/>
          <p:cNvSpPr txBox="1">
            <a:spLocks noGrp="1"/>
          </p:cNvSpPr>
          <p:nvPr>
            <p:ph type="title"/>
          </p:nvPr>
        </p:nvSpPr>
        <p:spPr>
          <a:xfrm>
            <a:off x="5983698" y="321464"/>
            <a:ext cx="1479200" cy="593137"/>
          </a:xfrm>
          <a:prstGeom prst="rect">
            <a:avLst/>
          </a:prstGeom>
        </p:spPr>
        <p:txBody>
          <a:bodyPr spcFirstLastPara="1" wrap="square" lIns="121900" tIns="121900" rIns="121900" bIns="121900" anchor="b" anchorCtr="0">
            <a:noAutofit/>
          </a:bodyPr>
          <a:lstStyle/>
          <a:p>
            <a:r>
              <a:rPr lang="es" dirty="0"/>
              <a:t>01</a:t>
            </a:r>
            <a:endParaRPr dirty="0"/>
          </a:p>
        </p:txBody>
      </p:sp>
      <p:sp>
        <p:nvSpPr>
          <p:cNvPr id="131" name="Google Shape;131;p18"/>
          <p:cNvSpPr txBox="1">
            <a:spLocks noGrp="1"/>
          </p:cNvSpPr>
          <p:nvPr>
            <p:ph type="title" idx="9"/>
          </p:nvPr>
        </p:nvSpPr>
        <p:spPr>
          <a:xfrm>
            <a:off x="5827498" y="403088"/>
            <a:ext cx="1791600" cy="1316000"/>
          </a:xfrm>
          <a:prstGeom prst="rect">
            <a:avLst/>
          </a:prstGeom>
        </p:spPr>
        <p:txBody>
          <a:bodyPr spcFirstLastPara="1" wrap="square" lIns="121900" tIns="121900" rIns="121900" bIns="121900" anchor="b" anchorCtr="0">
            <a:noAutofit/>
          </a:bodyPr>
          <a:lstStyle/>
          <a:p>
            <a:r>
              <a:rPr lang="es" dirty="0"/>
              <a:t>02</a:t>
            </a:r>
            <a:endParaRPr dirty="0"/>
          </a:p>
        </p:txBody>
      </p:sp>
      <p:sp>
        <p:nvSpPr>
          <p:cNvPr id="132" name="Google Shape;132;p18"/>
          <p:cNvSpPr txBox="1">
            <a:spLocks noGrp="1"/>
          </p:cNvSpPr>
          <p:nvPr>
            <p:ph type="title" idx="13"/>
          </p:nvPr>
        </p:nvSpPr>
        <p:spPr>
          <a:xfrm>
            <a:off x="5827498" y="1184951"/>
            <a:ext cx="1791600" cy="1316000"/>
          </a:xfrm>
          <a:prstGeom prst="rect">
            <a:avLst/>
          </a:prstGeom>
        </p:spPr>
        <p:txBody>
          <a:bodyPr spcFirstLastPara="1" wrap="square" lIns="121900" tIns="121900" rIns="121900" bIns="121900" anchor="b" anchorCtr="0">
            <a:noAutofit/>
          </a:bodyPr>
          <a:lstStyle/>
          <a:p>
            <a:r>
              <a:rPr lang="es" dirty="0"/>
              <a:t>03</a:t>
            </a:r>
            <a:endParaRPr dirty="0"/>
          </a:p>
        </p:txBody>
      </p:sp>
      <p:sp>
        <p:nvSpPr>
          <p:cNvPr id="133" name="Google Shape;133;p18"/>
          <p:cNvSpPr txBox="1">
            <a:spLocks noGrp="1"/>
          </p:cNvSpPr>
          <p:nvPr>
            <p:ph type="title" idx="14"/>
          </p:nvPr>
        </p:nvSpPr>
        <p:spPr>
          <a:xfrm>
            <a:off x="5827498" y="1966814"/>
            <a:ext cx="1791600" cy="1316000"/>
          </a:xfrm>
          <a:prstGeom prst="rect">
            <a:avLst/>
          </a:prstGeom>
        </p:spPr>
        <p:txBody>
          <a:bodyPr spcFirstLastPara="1" wrap="square" lIns="121900" tIns="121900" rIns="121900" bIns="121900" anchor="b" anchorCtr="0">
            <a:noAutofit/>
          </a:bodyPr>
          <a:lstStyle/>
          <a:p>
            <a:r>
              <a:rPr lang="es" dirty="0"/>
              <a:t>04</a:t>
            </a:r>
            <a:endParaRPr dirty="0"/>
          </a:p>
        </p:txBody>
      </p:sp>
      <p:sp>
        <p:nvSpPr>
          <p:cNvPr id="134" name="Google Shape;134;p18"/>
          <p:cNvSpPr txBox="1">
            <a:spLocks noGrp="1"/>
          </p:cNvSpPr>
          <p:nvPr>
            <p:ph type="sldNum" idx="12"/>
          </p:nvPr>
        </p:nvSpPr>
        <p:spPr>
          <a:xfrm>
            <a:off x="11460400" y="3070800"/>
            <a:ext cx="731600" cy="716400"/>
          </a:xfrm>
          <a:prstGeom prst="rect">
            <a:avLst/>
          </a:prstGeom>
        </p:spPr>
        <p:txBody>
          <a:bodyPr spcFirstLastPara="1" vert="horz" wrap="square" lIns="121900" tIns="121900" rIns="121900" bIns="121900" rtlCol="0" anchor="ctr" anchorCtr="0">
            <a:noAutofit/>
          </a:bodyPr>
          <a:lstStyle/>
          <a:p>
            <a:fld id="{00000000-1234-1234-1234-123412341234}" type="slidenum">
              <a:rPr lang="es"/>
              <a:pPr/>
              <a:t>4</a:t>
            </a:fld>
            <a:endParaRPr/>
          </a:p>
        </p:txBody>
      </p:sp>
      <p:sp>
        <p:nvSpPr>
          <p:cNvPr id="3" name="Subtitle 2">
            <a:extLst>
              <a:ext uri="{FF2B5EF4-FFF2-40B4-BE49-F238E27FC236}">
                <a16:creationId xmlns:a16="http://schemas.microsoft.com/office/drawing/2014/main" id="{A91CE638-139A-485C-8B0E-6540213198D2}"/>
              </a:ext>
            </a:extLst>
          </p:cNvPr>
          <p:cNvSpPr>
            <a:spLocks noGrp="1"/>
          </p:cNvSpPr>
          <p:nvPr>
            <p:ph type="subTitle" idx="1"/>
          </p:nvPr>
        </p:nvSpPr>
        <p:spPr>
          <a:xfrm flipH="1">
            <a:off x="7313933" y="-487182"/>
            <a:ext cx="2108000" cy="1062800"/>
          </a:xfrm>
        </p:spPr>
        <p:txBody>
          <a:bodyPr/>
          <a:lstStyle/>
          <a:p>
            <a:r>
              <a:rPr lang="en-US" sz="2000" dirty="0">
                <a:latin typeface="Helvetica" panose="020B0604020202020204" pitchFamily="34" charset="0"/>
                <a:cs typeface="Helvetica" panose="020B0604020202020204" pitchFamily="34" charset="0"/>
              </a:rPr>
              <a:t>Introduction</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BB41FD9-DEAF-4EC6-AA37-630EE24EB54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3" name="Rectangle 12">
            <a:extLst>
              <a:ext uri="{FF2B5EF4-FFF2-40B4-BE49-F238E27FC236}">
                <a16:creationId xmlns:a16="http://schemas.microsoft.com/office/drawing/2014/main" id="{B5A39FE3-915D-4D2D-8850-161555B964B3}"/>
              </a:ext>
            </a:extLst>
          </p:cNvPr>
          <p:cNvSpPr/>
          <p:nvPr/>
        </p:nvSpPr>
        <p:spPr>
          <a:xfrm>
            <a:off x="4417184" y="3893383"/>
            <a:ext cx="2583484"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A74997-D261-467A-AC82-45B4C196FE6B}"/>
              </a:ext>
            </a:extLst>
          </p:cNvPr>
          <p:cNvSpPr/>
          <p:nvPr/>
        </p:nvSpPr>
        <p:spPr>
          <a:xfrm>
            <a:off x="7000668" y="3485880"/>
            <a:ext cx="942329" cy="242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5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6CF5A5A-DD98-4F6E-BA65-3667A8D51F5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
        <p:nvSpPr>
          <p:cNvPr id="11" name="Rectangle 10">
            <a:extLst>
              <a:ext uri="{FF2B5EF4-FFF2-40B4-BE49-F238E27FC236}">
                <a16:creationId xmlns:a16="http://schemas.microsoft.com/office/drawing/2014/main" id="{20AE1321-8423-4EE0-AF3C-A3952C9059B1}"/>
              </a:ext>
            </a:extLst>
          </p:cNvPr>
          <p:cNvSpPr/>
          <p:nvPr/>
        </p:nvSpPr>
        <p:spPr>
          <a:xfrm>
            <a:off x="1593305" y="1492290"/>
            <a:ext cx="3620140" cy="327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448F6-39B0-4C48-A0E3-DEAFA61E9A06}"/>
              </a:ext>
            </a:extLst>
          </p:cNvPr>
          <p:cNvSpPr/>
          <p:nvPr/>
        </p:nvSpPr>
        <p:spPr>
          <a:xfrm>
            <a:off x="4918826" y="1232593"/>
            <a:ext cx="2314487" cy="267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99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3A79AE9-6F8D-4EEC-9A44-802AF39A7333}"/>
              </a:ext>
            </a:extLst>
          </p:cNvPr>
          <p:cNvSpPr>
            <a:spLocks noGrp="1"/>
          </p:cNvSpPr>
          <p:nvPr>
            <p:ph type="title"/>
          </p:nvPr>
        </p:nvSpPr>
        <p:spPr>
          <a:xfrm>
            <a:off x="838200" y="842392"/>
            <a:ext cx="10515600" cy="637198"/>
          </a:xfrm>
        </p:spPr>
        <p:txBody>
          <a:bodyPr>
            <a:normAutofit/>
          </a:bodyPr>
          <a:lstStyle/>
          <a:p>
            <a:r>
              <a:rPr lang="en-US" i="1" dirty="0"/>
              <a:t> </a:t>
            </a:r>
            <a:r>
              <a:rPr lang="en-US" sz="2800" i="1" dirty="0"/>
              <a:t>Model Architecture</a:t>
            </a:r>
            <a:endParaRPr lang="en-US" sz="2800" dirty="0"/>
          </a:p>
        </p:txBody>
      </p:sp>
      <p:sp>
        <p:nvSpPr>
          <p:cNvPr id="5" name="Footer Placeholder 4">
            <a:extLst>
              <a:ext uri="{FF2B5EF4-FFF2-40B4-BE49-F238E27FC236}">
                <a16:creationId xmlns:a16="http://schemas.microsoft.com/office/drawing/2014/main" id="{0567B552-73BF-4551-8512-D7B04AD27F42}"/>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B1431C78-97AD-4821-A8AF-CE07D5BD467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Date Placeholder 3">
            <a:extLst>
              <a:ext uri="{FF2B5EF4-FFF2-40B4-BE49-F238E27FC236}">
                <a16:creationId xmlns:a16="http://schemas.microsoft.com/office/drawing/2014/main" id="{32A18F45-C227-46E3-9D67-8D6F3830A31B}"/>
              </a:ext>
            </a:extLst>
          </p:cNvPr>
          <p:cNvSpPr>
            <a:spLocks noGrp="1"/>
          </p:cNvSpPr>
          <p:nvPr>
            <p:ph type="dt" sz="half" idx="4294967295"/>
          </p:nvPr>
        </p:nvSpPr>
        <p:spPr>
          <a:xfrm>
            <a:off x="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5960BCA-7903-4115-AB5E-16412DD30586}"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A333F253-9661-4916-A032-98EF00867F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10" name="标题 1">
            <a:extLst>
              <a:ext uri="{FF2B5EF4-FFF2-40B4-BE49-F238E27FC236}">
                <a16:creationId xmlns:a16="http://schemas.microsoft.com/office/drawing/2014/main" id="{C9121D15-989E-42B6-A730-270EE5349C70}"/>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Proposed Learning Function </a:t>
            </a:r>
            <a:endParaRPr lang="zh-CN" altLang="en-US" dirty="0"/>
          </a:p>
        </p:txBody>
      </p:sp>
      <p:pic>
        <p:nvPicPr>
          <p:cNvPr id="22" name="Content Placeholder 21">
            <a:extLst>
              <a:ext uri="{FF2B5EF4-FFF2-40B4-BE49-F238E27FC236}">
                <a16:creationId xmlns:a16="http://schemas.microsoft.com/office/drawing/2014/main" id="{D7367AD7-A82E-4A3C-A774-57C2D89B294E}"/>
              </a:ext>
            </a:extLst>
          </p:cNvPr>
          <p:cNvPicPr>
            <a:picLocks noGrp="1" noChangeAspect="1"/>
          </p:cNvPicPr>
          <p:nvPr>
            <p:ph sz="half" idx="2"/>
          </p:nvPr>
        </p:nvPicPr>
        <p:blipFill>
          <a:blip r:embed="rId3"/>
          <a:stretch>
            <a:fillRect/>
          </a:stretch>
        </p:blipFill>
        <p:spPr>
          <a:xfrm>
            <a:off x="1962309" y="1479550"/>
            <a:ext cx="8268969" cy="4864100"/>
          </a:xfrm>
          <a:prstGeom prst="rect">
            <a:avLst/>
          </a:prstGeom>
        </p:spPr>
      </p:pic>
    </p:spTree>
    <p:extLst>
      <p:ext uri="{BB962C8B-B14F-4D97-AF65-F5344CB8AC3E}">
        <p14:creationId xmlns:p14="http://schemas.microsoft.com/office/powerpoint/2010/main" val="313970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D1D39F7-0FA3-401A-B806-6EF18E383EF9}"/>
              </a:ext>
            </a:extLst>
          </p:cNvPr>
          <p:cNvGraphicFramePr>
            <a:graphicFrameLocks noGrp="1"/>
          </p:cNvGraphicFramePr>
          <p:nvPr>
            <p:ph idx="1"/>
            <p:extLst>
              <p:ext uri="{D42A27DB-BD31-4B8C-83A1-F6EECF244321}">
                <p14:modId xmlns:p14="http://schemas.microsoft.com/office/powerpoint/2010/main" val="840348774"/>
              </p:ext>
            </p:extLst>
          </p:nvPr>
        </p:nvGraphicFramePr>
        <p:xfrm>
          <a:off x="112295" y="449757"/>
          <a:ext cx="11951368" cy="5958485"/>
        </p:xfrm>
        <a:graphic>
          <a:graphicData uri="http://schemas.openxmlformats.org/drawingml/2006/table">
            <a:tbl>
              <a:tblPr firstRow="1" firstCol="1" bandRow="1">
                <a:tableStyleId>{5DA37D80-6434-44D0-A028-1B22A696006F}</a:tableStyleId>
              </a:tblPr>
              <a:tblGrid>
                <a:gridCol w="1158631">
                  <a:extLst>
                    <a:ext uri="{9D8B030D-6E8A-4147-A177-3AD203B41FA5}">
                      <a16:colId xmlns:a16="http://schemas.microsoft.com/office/drawing/2014/main" val="2220295867"/>
                    </a:ext>
                  </a:extLst>
                </a:gridCol>
                <a:gridCol w="4245289">
                  <a:extLst>
                    <a:ext uri="{9D8B030D-6E8A-4147-A177-3AD203B41FA5}">
                      <a16:colId xmlns:a16="http://schemas.microsoft.com/office/drawing/2014/main" val="3522949739"/>
                    </a:ext>
                  </a:extLst>
                </a:gridCol>
                <a:gridCol w="1717633">
                  <a:extLst>
                    <a:ext uri="{9D8B030D-6E8A-4147-A177-3AD203B41FA5}">
                      <a16:colId xmlns:a16="http://schemas.microsoft.com/office/drawing/2014/main" val="1064543328"/>
                    </a:ext>
                  </a:extLst>
                </a:gridCol>
                <a:gridCol w="2657382">
                  <a:extLst>
                    <a:ext uri="{9D8B030D-6E8A-4147-A177-3AD203B41FA5}">
                      <a16:colId xmlns:a16="http://schemas.microsoft.com/office/drawing/2014/main" val="36353142"/>
                    </a:ext>
                  </a:extLst>
                </a:gridCol>
                <a:gridCol w="2172433">
                  <a:extLst>
                    <a:ext uri="{9D8B030D-6E8A-4147-A177-3AD203B41FA5}">
                      <a16:colId xmlns:a16="http://schemas.microsoft.com/office/drawing/2014/main" val="2102273438"/>
                    </a:ext>
                  </a:extLst>
                </a:gridCol>
              </a:tblGrid>
              <a:tr h="404977">
                <a:tc>
                  <a:txBody>
                    <a:bodyPr/>
                    <a:lstStyle/>
                    <a:p>
                      <a:pPr algn="ctr">
                        <a:lnSpc>
                          <a:spcPct val="150000"/>
                        </a:lnSpc>
                        <a:spcBef>
                          <a:spcPts val="1200"/>
                        </a:spcBef>
                        <a:spcAft>
                          <a:spcPts val="1200"/>
                        </a:spcAft>
                      </a:pPr>
                      <a:r>
                        <a:rPr lang="en-US" sz="2000" dirty="0">
                          <a:effectLst/>
                        </a:rPr>
                        <a:t>Notation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Experiment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Model used</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744411223"/>
                  </a:ext>
                </a:extLst>
              </a:tr>
              <a:tr h="858451">
                <a:tc>
                  <a:txBody>
                    <a:bodyPr/>
                    <a:lstStyle/>
                    <a:p>
                      <a:pPr algn="ctr">
                        <a:lnSpc>
                          <a:spcPct val="150000"/>
                        </a:lnSpc>
                        <a:spcBef>
                          <a:spcPts val="1200"/>
                        </a:spcBef>
                        <a:spcAft>
                          <a:spcPts val="1200"/>
                        </a:spcAft>
                      </a:pPr>
                      <a:r>
                        <a:rPr lang="en-US" sz="2000" dirty="0">
                          <a:effectLst/>
                        </a:rPr>
                        <a:t>CC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CycleGAN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2931632"/>
                  </a:ext>
                </a:extLst>
              </a:tr>
              <a:tr h="858451">
                <a:tc>
                  <a:txBody>
                    <a:bodyPr/>
                    <a:lstStyle/>
                    <a:p>
                      <a:pPr algn="ctr">
                        <a:lnSpc>
                          <a:spcPct val="150000"/>
                        </a:lnSpc>
                        <a:spcBef>
                          <a:spcPts val="1200"/>
                        </a:spcBef>
                        <a:spcAft>
                          <a:spcPts val="1200"/>
                        </a:spcAft>
                      </a:pPr>
                      <a:r>
                        <a:rPr lang="en-US" sz="2000">
                          <a:effectLst/>
                        </a:rPr>
                        <a:t>CC+CP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err="1">
                          <a:effectLst/>
                        </a:rPr>
                        <a:t>CycleGAN</a:t>
                      </a:r>
                      <a:r>
                        <a:rPr lang="en-US" sz="2000" dirty="0">
                          <a:effectLst/>
                        </a:rPr>
                        <a:t> with feature preserving loss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Flower dataset and Viper dataset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Cycle-GAN and EfficientNet-B7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2493491314"/>
                  </a:ext>
                </a:extLst>
              </a:tr>
              <a:tr h="1630960">
                <a:tc>
                  <a:txBody>
                    <a:bodyPr/>
                    <a:lstStyle/>
                    <a:p>
                      <a:pPr algn="ctr">
                        <a:lnSpc>
                          <a:spcPct val="150000"/>
                        </a:lnSpc>
                        <a:spcBef>
                          <a:spcPts val="1200"/>
                        </a:spcBef>
                        <a:spcAft>
                          <a:spcPts val="1200"/>
                        </a:spcAft>
                      </a:pPr>
                      <a:r>
                        <a:rPr lang="en-US" sz="2000">
                          <a:effectLst/>
                        </a:rPr>
                        <a:t>CC+CP+TD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Cycle GAN with feature preserving loss and temporal discriminator Network</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200 epochs, 20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Flower dataset and Viper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Cycle-GAN, Temporal aware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3444168028"/>
                  </a:ext>
                </a:extLst>
              </a:tr>
              <a:tr h="858451">
                <a:tc>
                  <a:txBody>
                    <a:bodyPr/>
                    <a:lstStyle/>
                    <a:p>
                      <a:pPr algn="ctr">
                        <a:lnSpc>
                          <a:spcPct val="150000"/>
                        </a:lnSpc>
                        <a:spcBef>
                          <a:spcPts val="1200"/>
                        </a:spcBef>
                        <a:spcAft>
                          <a:spcPts val="1200"/>
                        </a:spcAft>
                      </a:pPr>
                      <a:r>
                        <a:rPr lang="en-US" sz="2000">
                          <a:effectLst/>
                        </a:rPr>
                        <a:t>RC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l">
                        <a:lnSpc>
                          <a:spcPct val="150000"/>
                        </a:lnSpc>
                        <a:spcBef>
                          <a:spcPts val="1200"/>
                        </a:spcBef>
                        <a:spcAft>
                          <a:spcPts val="1200"/>
                        </a:spcAft>
                      </a:pPr>
                      <a:r>
                        <a:rPr lang="en-US" sz="2000" dirty="0">
                          <a:effectLst/>
                        </a:rPr>
                        <a:t>Baseline </a:t>
                      </a: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a:effectLst/>
                        </a:rPr>
                        <a:t>30 epochs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tc>
                  <a:txBody>
                    <a:bodyPr/>
                    <a:lstStyle/>
                    <a:p>
                      <a:pPr algn="ctr">
                        <a:lnSpc>
                          <a:spcPct val="150000"/>
                        </a:lnSpc>
                        <a:spcBef>
                          <a:spcPts val="1200"/>
                        </a:spcBef>
                        <a:spcAft>
                          <a:spcPts val="1200"/>
                        </a:spcAft>
                      </a:pPr>
                      <a:r>
                        <a:rPr lang="en-US" sz="2000" dirty="0" err="1">
                          <a:effectLst/>
                        </a:rPr>
                        <a:t>ReCycle</a:t>
                      </a:r>
                      <a:r>
                        <a:rPr lang="en-US" sz="2000" dirty="0">
                          <a:effectLst/>
                        </a:rPr>
                        <a:t>-GAN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tc>
                <a:extLst>
                  <a:ext uri="{0D108BD9-81ED-4DB2-BD59-A6C34878D82A}">
                    <a16:rowId xmlns:a16="http://schemas.microsoft.com/office/drawing/2014/main" val="195147361"/>
                  </a:ext>
                </a:extLst>
              </a:tr>
              <a:tr h="1311924">
                <a:tc>
                  <a:txBody>
                    <a:bodyPr/>
                    <a:lstStyle/>
                    <a:p>
                      <a:pPr algn="ctr">
                        <a:lnSpc>
                          <a:spcPct val="150000"/>
                        </a:lnSpc>
                        <a:spcBef>
                          <a:spcPts val="1200"/>
                        </a:spcBef>
                        <a:spcAft>
                          <a:spcPts val="1200"/>
                        </a:spcAft>
                      </a:pPr>
                      <a:r>
                        <a:rPr lang="en-US" sz="2000">
                          <a:effectLst/>
                        </a:rPr>
                        <a:t>RC+TD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1200"/>
                        </a:spcAft>
                      </a:pPr>
                      <a:r>
                        <a:rPr lang="en-US" sz="2000" dirty="0" err="1">
                          <a:effectLst/>
                        </a:rPr>
                        <a:t>ReCycle</a:t>
                      </a:r>
                      <a:r>
                        <a:rPr lang="en-US" sz="2000" dirty="0">
                          <a:effectLst/>
                        </a:rPr>
                        <a:t>-GAN with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30 epochs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a:effectLst/>
                        </a:rPr>
                        <a:t>Obama trump dataset and </a:t>
                      </a:r>
                      <a:r>
                        <a:rPr lang="en-US" sz="2000" dirty="0" err="1">
                          <a:effectLst/>
                        </a:rPr>
                        <a:t>Adiss</a:t>
                      </a:r>
                      <a:r>
                        <a:rPr lang="en-US" sz="2000" dirty="0">
                          <a:effectLst/>
                        </a:rPr>
                        <a:t> Dataset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tc>
                  <a:txBody>
                    <a:bodyPr/>
                    <a:lstStyle/>
                    <a:p>
                      <a:pPr algn="ctr">
                        <a:lnSpc>
                          <a:spcPct val="150000"/>
                        </a:lnSpc>
                        <a:spcBef>
                          <a:spcPts val="1200"/>
                        </a:spcBef>
                        <a:spcAft>
                          <a:spcPts val="1200"/>
                        </a:spcAft>
                      </a:pPr>
                      <a:r>
                        <a:rPr lang="en-US" sz="2000" dirty="0" err="1">
                          <a:effectLst/>
                        </a:rPr>
                        <a:t>ReCycle</a:t>
                      </a:r>
                      <a:r>
                        <a:rPr lang="en-US" sz="2000" dirty="0">
                          <a:effectLst/>
                        </a:rPr>
                        <a:t>-GAN &amp; temporal 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954" marR="2995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894382"/>
                  </a:ext>
                </a:extLst>
              </a:tr>
            </a:tbl>
          </a:graphicData>
        </a:graphic>
      </p:graphicFrame>
      <p:sp>
        <p:nvSpPr>
          <p:cNvPr id="7" name="Footer Placeholder 6">
            <a:extLst>
              <a:ext uri="{FF2B5EF4-FFF2-40B4-BE49-F238E27FC236}">
                <a16:creationId xmlns:a16="http://schemas.microsoft.com/office/drawing/2014/main" id="{977B9DF4-B718-4D89-BF63-33B370A975D1}"/>
              </a:ext>
            </a:extLst>
          </p:cNvPr>
          <p:cNvSpPr>
            <a:spLocks noGrp="1"/>
          </p:cNvSpPr>
          <p:nvPr>
            <p:ph type="ftr" sz="quarter" idx="11"/>
          </p:nvPr>
        </p:nvSpPr>
        <p:spPr/>
        <p:txBody>
          <a:bodyPr/>
          <a:lstStyle/>
          <a:p>
            <a:r>
              <a:rPr lang="en-US" dirty="0"/>
              <a:t>Temporal Cycle Consistency: for a Video-to-Video Translation</a:t>
            </a:r>
          </a:p>
        </p:txBody>
      </p:sp>
      <p:sp>
        <p:nvSpPr>
          <p:cNvPr id="8" name="Slide Number Placeholder 7">
            <a:extLst>
              <a:ext uri="{FF2B5EF4-FFF2-40B4-BE49-F238E27FC236}">
                <a16:creationId xmlns:a16="http://schemas.microsoft.com/office/drawing/2014/main" id="{EE8817EF-A262-4A42-85BF-1433BEE82082}"/>
              </a:ext>
            </a:extLst>
          </p:cNvPr>
          <p:cNvSpPr>
            <a:spLocks noGrp="1"/>
          </p:cNvSpPr>
          <p:nvPr>
            <p:ph type="sldNum" sz="quarter" idx="12"/>
          </p:nvPr>
        </p:nvSpPr>
        <p:spPr/>
        <p:txBody>
          <a:bodyPr/>
          <a:lstStyle/>
          <a:p>
            <a:fld id="{45C00377-489B-40EC-B059-26BDDD2E89B9}" type="slidenum">
              <a:rPr lang="en-US" smtClean="0"/>
              <a:pPr/>
              <a:t>43</a:t>
            </a:fld>
            <a:endParaRPr lang="en-US" dirty="0"/>
          </a:p>
        </p:txBody>
      </p:sp>
      <p:sp>
        <p:nvSpPr>
          <p:cNvPr id="12" name="标题 1">
            <a:extLst>
              <a:ext uri="{FF2B5EF4-FFF2-40B4-BE49-F238E27FC236}">
                <a16:creationId xmlns:a16="http://schemas.microsoft.com/office/drawing/2014/main" id="{17675076-A9B3-40E7-93C0-C4231FD8DC8C}"/>
              </a:ext>
            </a:extLst>
          </p:cNvPr>
          <p:cNvSpPr txBox="1">
            <a:spLocks/>
          </p:cNvSpPr>
          <p:nvPr/>
        </p:nvSpPr>
        <p:spPr>
          <a:xfrm>
            <a:off x="1543050" y="-119428"/>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r>
              <a:rPr lang="en-US" altLang="zh-CN" dirty="0"/>
              <a:t>Experiment Class</a:t>
            </a:r>
            <a:endParaRPr lang="zh-CN" altLang="en-US" dirty="0"/>
          </a:p>
        </p:txBody>
      </p:sp>
      <p:sp>
        <p:nvSpPr>
          <p:cNvPr id="13" name="Date Placeholder 12">
            <a:extLst>
              <a:ext uri="{FF2B5EF4-FFF2-40B4-BE49-F238E27FC236}">
                <a16:creationId xmlns:a16="http://schemas.microsoft.com/office/drawing/2014/main" id="{FE333B2F-DEB4-44C6-8C79-4D28BAD1C3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40EE1D-4E68-4EB0-8C00-81FA80AF8FA9}"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86437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5C1C6-4E0B-4939-9AE7-4F9AF3B6AF4A}"/>
              </a:ext>
            </a:extLst>
          </p:cNvPr>
          <p:cNvSpPr>
            <a:spLocks noGrp="1"/>
          </p:cNvSpPr>
          <p:nvPr>
            <p:ph type="title"/>
          </p:nvPr>
        </p:nvSpPr>
        <p:spPr/>
        <p:txBody>
          <a:bodyPr/>
          <a:lstStyle/>
          <a:p>
            <a:r>
              <a:rPr lang="en-US" sz="2800" dirty="0"/>
              <a:t>Ablation Study</a:t>
            </a:r>
          </a:p>
        </p:txBody>
      </p:sp>
      <p:sp>
        <p:nvSpPr>
          <p:cNvPr id="16" name="Content Placeholder 15">
            <a:extLst>
              <a:ext uri="{FF2B5EF4-FFF2-40B4-BE49-F238E27FC236}">
                <a16:creationId xmlns:a16="http://schemas.microsoft.com/office/drawing/2014/main" id="{F68326FD-EE7A-48C0-B3DB-974667BD1CF8}"/>
              </a:ext>
            </a:extLst>
          </p:cNvPr>
          <p:cNvSpPr>
            <a:spLocks noGrp="1"/>
          </p:cNvSpPr>
          <p:nvPr>
            <p:ph idx="1"/>
          </p:nvPr>
        </p:nvSpPr>
        <p:spPr>
          <a:xfrm>
            <a:off x="838200" y="1444626"/>
            <a:ext cx="10515600" cy="4732338"/>
          </a:xfrm>
        </p:spPr>
        <p:txBody>
          <a:bodyPr/>
          <a:lstStyle/>
          <a:p>
            <a:pPr>
              <a:buFont typeface="Calibri" panose="020F0502020204030204" pitchFamily="34" charset="0"/>
              <a:buChar char="»"/>
            </a:pPr>
            <a:r>
              <a:rPr lang="en-US" dirty="0"/>
              <a:t>Aim: come up with the number of images the discriminator network shall consider to justify output is whether real or fake?</a:t>
            </a:r>
          </a:p>
          <a:p>
            <a:pPr>
              <a:buFont typeface="Calibri" panose="020F0502020204030204" pitchFamily="34" charset="0"/>
              <a:buChar char="»"/>
            </a:pPr>
            <a:r>
              <a:rPr lang="en-US" dirty="0"/>
              <a:t>Compare from single frame to 5  frames</a:t>
            </a:r>
          </a:p>
          <a:p>
            <a:pPr>
              <a:buFont typeface="Calibri" panose="020F0502020204030204" pitchFamily="34" charset="0"/>
              <a:buChar char="»"/>
            </a:pPr>
            <a:r>
              <a:rPr lang="en-US" dirty="0"/>
              <a:t>5 frame discriminator fail because of memory shortage.</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lvl="0"/>
            <a:fld id="{D182C909-823F-41C8-8A53-2EF7157E352C}" type="datetime1">
              <a:rPr lang="en-US" altLang="zh-CN" noProof="0" smtClean="0"/>
              <a:t>10/11/2020</a:t>
            </a:fld>
            <a:endParaRPr lang="zh-CN" altLang="en-US" noProof="0"/>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lvl="0"/>
            <a:r>
              <a:rPr lang="en-US" altLang="zh-CN" noProof="0"/>
              <a:t>Temporal Cycle Consistency: for a Video-to-Video Translation</a:t>
            </a:r>
            <a:endParaRPr lang="zh-CN" altLang="en-US" noProof="0"/>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lvl="0"/>
            <a:fld id="{E1E8D5B0-CB37-42E8-83DA-9B7D90A35A99}" type="slidenum">
              <a:rPr lang="zh-CN" altLang="en-US" noProof="0" smtClean="0"/>
              <a:pPr lvl="0"/>
              <a:t>44</a:t>
            </a:fld>
            <a:endParaRPr lang="zh-CN" altLang="en-US" noProof="0"/>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altLang="zh-CN" dirty="0">
                <a:cs typeface="Helvetica" panose="020B0604020202020204" pitchFamily="34" charset="0"/>
              </a:rPr>
              <a:t>Result and Discussion</a:t>
            </a:r>
          </a:p>
          <a:p>
            <a:pPr eaLnBrk="1" hangingPunct="1"/>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23" name="Rectangle 2">
            <a:extLst>
              <a:ext uri="{FF2B5EF4-FFF2-40B4-BE49-F238E27FC236}">
                <a16:creationId xmlns:a16="http://schemas.microsoft.com/office/drawing/2014/main" id="{F997C56C-ABAE-4B5E-BAD9-A92AB338DDF4}"/>
              </a:ext>
            </a:extLst>
          </p:cNvPr>
          <p:cNvSpPr>
            <a:spLocks noChangeArrowheads="1"/>
          </p:cNvSpPr>
          <p:nvPr/>
        </p:nvSpPr>
        <p:spPr bwMode="auto">
          <a:xfrm>
            <a:off x="838200" y="386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14112" rIns="914112" bIns="914112" numCol="1" anchor="ctr" anchorCtr="0" compatLnSpc="1">
            <a:prstTxWarp prst="textNoShape">
              <a:avLst/>
            </a:prstTxWarp>
            <a:spAutoFit/>
          </a:bodyPr>
          <a:lstStyle/>
          <a:p>
            <a:endParaRPr lang="en-US"/>
          </a:p>
        </p:txBody>
      </p:sp>
      <p:graphicFrame>
        <p:nvGraphicFramePr>
          <p:cNvPr id="24" name="Chart 23">
            <a:extLst>
              <a:ext uri="{FF2B5EF4-FFF2-40B4-BE49-F238E27FC236}">
                <a16:creationId xmlns:a16="http://schemas.microsoft.com/office/drawing/2014/main" id="{6B29479B-6A07-404D-A3DC-45C106CEEC35}"/>
              </a:ext>
            </a:extLst>
          </p:cNvPr>
          <p:cNvGraphicFramePr/>
          <p:nvPr>
            <p:extLst>
              <p:ext uri="{D42A27DB-BD31-4B8C-83A1-F6EECF244321}">
                <p14:modId xmlns:p14="http://schemas.microsoft.com/office/powerpoint/2010/main" val="52675222"/>
              </p:ext>
            </p:extLst>
          </p:nvPr>
        </p:nvGraphicFramePr>
        <p:xfrm>
          <a:off x="6312471" y="1407216"/>
          <a:ext cx="5488940" cy="4355454"/>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DE9F63FD-DD2F-4482-AAF3-83E94EE74FAD}"/>
              </a:ext>
            </a:extLst>
          </p:cNvPr>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5632"/>
          <a:stretch/>
        </p:blipFill>
        <p:spPr bwMode="auto">
          <a:xfrm>
            <a:off x="1164042" y="1530405"/>
            <a:ext cx="5174615" cy="4732338"/>
          </a:xfrm>
          <a:prstGeom prst="rect">
            <a:avLst/>
          </a:prstGeom>
          <a:noFill/>
          <a:ln>
            <a:solidFill>
              <a:schemeClr val="tx1"/>
            </a:solidFill>
          </a:ln>
        </p:spPr>
      </p:pic>
      <p:grpSp>
        <p:nvGrpSpPr>
          <p:cNvPr id="29" name="Group 28">
            <a:extLst>
              <a:ext uri="{FF2B5EF4-FFF2-40B4-BE49-F238E27FC236}">
                <a16:creationId xmlns:a16="http://schemas.microsoft.com/office/drawing/2014/main" id="{6244DDD2-9633-4F72-AE09-7364DB34F288}"/>
              </a:ext>
            </a:extLst>
          </p:cNvPr>
          <p:cNvGrpSpPr/>
          <p:nvPr/>
        </p:nvGrpSpPr>
        <p:grpSpPr>
          <a:xfrm>
            <a:off x="2209800" y="3536911"/>
            <a:ext cx="7544090" cy="2522599"/>
            <a:chOff x="778348" y="3619654"/>
            <a:chExt cx="7544090" cy="2522599"/>
          </a:xfrm>
        </p:grpSpPr>
        <p:pic>
          <p:nvPicPr>
            <p:cNvPr id="26" name="Picture 25">
              <a:extLst>
                <a:ext uri="{FF2B5EF4-FFF2-40B4-BE49-F238E27FC236}">
                  <a16:creationId xmlns:a16="http://schemas.microsoft.com/office/drawing/2014/main" id="{12782EB1-F384-4902-80CF-9F6B43C6460A}"/>
                </a:ext>
              </a:extLst>
            </p:cNvPr>
            <p:cNvPicPr/>
            <p:nvPr/>
          </p:nvPicPr>
          <p:blipFill rotWithShape="1">
            <a:blip r:embed="rId7">
              <a:extLst>
                <a:ext uri="{28A0092B-C50C-407E-A947-70E740481C1C}">
                  <a14:useLocalDpi xmlns:a14="http://schemas.microsoft.com/office/drawing/2010/main" val="0"/>
                </a:ext>
              </a:extLst>
            </a:blip>
            <a:srcRect t="5600" b="15974"/>
            <a:stretch/>
          </p:blipFill>
          <p:spPr bwMode="auto">
            <a:xfrm>
              <a:off x="1313247" y="3619654"/>
              <a:ext cx="7009191" cy="2522599"/>
            </a:xfrm>
            <a:prstGeom prst="rect">
              <a:avLst/>
            </a:prstGeom>
            <a:noFill/>
            <a:ln>
              <a:noFill/>
            </a:ln>
            <a:extLst>
              <a:ext uri="{53640926-AAD7-44D8-BBD7-CCE9431645EC}">
                <a14:shadowObscured xmlns:a14="http://schemas.microsoft.com/office/drawing/2010/main"/>
              </a:ext>
            </a:extLst>
          </p:spPr>
        </p:pic>
        <p:sp>
          <p:nvSpPr>
            <p:cNvPr id="27" name="Left Brace 26">
              <a:extLst>
                <a:ext uri="{FF2B5EF4-FFF2-40B4-BE49-F238E27FC236}">
                  <a16:creationId xmlns:a16="http://schemas.microsoft.com/office/drawing/2014/main" id="{445D008A-9438-441A-B5C7-3EBDA5D916FF}"/>
                </a:ext>
              </a:extLst>
            </p:cNvPr>
            <p:cNvSpPr/>
            <p:nvPr/>
          </p:nvSpPr>
          <p:spPr>
            <a:xfrm rot="16961310">
              <a:off x="1732247" y="5057163"/>
              <a:ext cx="457199" cy="1103197"/>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0E51C7F-C1F5-499C-97B9-D504D2B72A31}"/>
                </a:ext>
              </a:extLst>
            </p:cNvPr>
            <p:cNvSpPr/>
            <p:nvPr/>
          </p:nvSpPr>
          <p:spPr>
            <a:xfrm rot="656915">
              <a:off x="778348" y="5742143"/>
              <a:ext cx="2210413" cy="400110"/>
            </a:xfrm>
            <a:prstGeom prst="rect">
              <a:avLst/>
            </a:prstGeom>
          </p:spPr>
          <p:txBody>
            <a:bodyPr wrap="none">
              <a:spAutoFit/>
            </a:bodyPr>
            <a:lstStyle/>
            <a:p>
              <a:pPr algn="ctr"/>
              <a:r>
                <a:rPr lang="en-US" sz="2000" dirty="0"/>
                <a:t>Number of frames?</a:t>
              </a:r>
            </a:p>
          </p:txBody>
        </p:sp>
      </p:grpSp>
      <p:sp>
        <p:nvSpPr>
          <p:cNvPr id="25" name="Rectangle 3">
            <a:extLst>
              <a:ext uri="{FF2B5EF4-FFF2-40B4-BE49-F238E27FC236}">
                <a16:creationId xmlns:a16="http://schemas.microsoft.com/office/drawing/2014/main" id="{8C30E28B-56FD-40F5-BF1E-385C20F25F7B}"/>
              </a:ext>
            </a:extLst>
          </p:cNvPr>
          <p:cNvSpPr>
            <a:spLocks noChangeArrowheads="1"/>
          </p:cNvSpPr>
          <p:nvPr/>
        </p:nvSpPr>
        <p:spPr bwMode="auto">
          <a:xfrm>
            <a:off x="6978316" y="5607184"/>
            <a:ext cx="4292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AEE = Average endpoint error = L2 norm.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Lower value indicates better performance.</a:t>
            </a:r>
          </a:p>
        </p:txBody>
      </p:sp>
    </p:spTree>
    <p:extLst>
      <p:ext uri="{BB962C8B-B14F-4D97-AF65-F5344CB8AC3E}">
        <p14:creationId xmlns:p14="http://schemas.microsoft.com/office/powerpoint/2010/main" val="32040321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37F7-135B-48CC-B78B-85F609EB5BCD}"/>
              </a:ext>
            </a:extLst>
          </p:cNvPr>
          <p:cNvSpPr>
            <a:spLocks noGrp="1"/>
          </p:cNvSpPr>
          <p:nvPr>
            <p:ph type="title"/>
          </p:nvPr>
        </p:nvSpPr>
        <p:spPr/>
        <p:txBody>
          <a:bodyPr/>
          <a:lstStyle/>
          <a:p>
            <a:endParaRPr lang="en-US"/>
          </a:p>
        </p:txBody>
      </p:sp>
      <p:pic>
        <p:nvPicPr>
          <p:cNvPr id="8" name="flow_comp">
            <a:hlinkClick r:id="" action="ppaction://media"/>
            <a:extLst>
              <a:ext uri="{FF2B5EF4-FFF2-40B4-BE49-F238E27FC236}">
                <a16:creationId xmlns:a16="http://schemas.microsoft.com/office/drawing/2014/main" id="{3D5D5542-5350-4CC6-BD8C-24C1DF5C2308}"/>
              </a:ext>
            </a:extLst>
          </p:cNvPr>
          <p:cNvPicPr>
            <a:picLocks noGrp="1" noChangeAspect="1"/>
          </p:cNvPicPr>
          <p:nvPr>
            <p:ph idx="1"/>
            <a:videoFile r:link="rId1"/>
            <p:extLst>
              <p:ext uri="{DAA4B4D4-6D71-4841-9C94-3DE7FCFB9230}">
                <p14:media xmlns:p14="http://schemas.microsoft.com/office/powerpoint/2010/main" r:embed="rId2">
                  <p14:trim st="3000" end="1332"/>
                </p14:media>
              </p:ext>
            </p:extLst>
          </p:nvPr>
        </p:nvPicPr>
        <p:blipFill>
          <a:blip r:embed="rId4"/>
          <a:stretch>
            <a:fillRect/>
          </a:stretch>
        </p:blipFill>
        <p:spPr>
          <a:xfrm>
            <a:off x="246270" y="2111644"/>
            <a:ext cx="11699459" cy="2634712"/>
          </a:xfrm>
          <a:prstGeom prst="rect">
            <a:avLst/>
          </a:prstGeom>
        </p:spPr>
      </p:pic>
      <p:sp>
        <p:nvSpPr>
          <p:cNvPr id="4" name="Date Placeholder 3">
            <a:extLst>
              <a:ext uri="{FF2B5EF4-FFF2-40B4-BE49-F238E27FC236}">
                <a16:creationId xmlns:a16="http://schemas.microsoft.com/office/drawing/2014/main" id="{9EAF4C8B-3B60-4470-B631-03E5EE636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CE6E39C-A7D7-46D4-A073-35A8286F6CA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DFE42E84-B9A6-4605-A06C-A525C95E03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0AD7864A-E45D-4713-94D5-56BF9CEAB5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52832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36F555-317B-47A1-9260-687439F219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Flower-to-Flower</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4097619801"/>
              </p:ext>
            </p:extLst>
          </p:nvPr>
        </p:nvGraphicFramePr>
        <p:xfrm>
          <a:off x="1886856" y="1583897"/>
          <a:ext cx="8418288" cy="3389899"/>
        </p:xfrm>
        <a:graphic>
          <a:graphicData uri="http://schemas.openxmlformats.org/drawingml/2006/table">
            <a:tbl>
              <a:tblPr firstRow="1" firstCol="1" bandRow="1">
                <a:tableStyleId>{5940675A-B579-460E-94D1-54222C63F5DA}</a:tableStyleId>
              </a:tblPr>
              <a:tblGrid>
                <a:gridCol w="1346609">
                  <a:extLst>
                    <a:ext uri="{9D8B030D-6E8A-4147-A177-3AD203B41FA5}">
                      <a16:colId xmlns:a16="http://schemas.microsoft.com/office/drawing/2014/main" val="3852287545"/>
                    </a:ext>
                  </a:extLst>
                </a:gridCol>
                <a:gridCol w="253981">
                  <a:extLst>
                    <a:ext uri="{9D8B030D-6E8A-4147-A177-3AD203B41FA5}">
                      <a16:colId xmlns:a16="http://schemas.microsoft.com/office/drawing/2014/main" val="3393179384"/>
                    </a:ext>
                  </a:extLst>
                </a:gridCol>
                <a:gridCol w="1731733">
                  <a:extLst>
                    <a:ext uri="{9D8B030D-6E8A-4147-A177-3AD203B41FA5}">
                      <a16:colId xmlns:a16="http://schemas.microsoft.com/office/drawing/2014/main" val="512898618"/>
                    </a:ext>
                  </a:extLst>
                </a:gridCol>
                <a:gridCol w="1718650">
                  <a:extLst>
                    <a:ext uri="{9D8B030D-6E8A-4147-A177-3AD203B41FA5}">
                      <a16:colId xmlns:a16="http://schemas.microsoft.com/office/drawing/2014/main" val="3981131928"/>
                    </a:ext>
                  </a:extLst>
                </a:gridCol>
                <a:gridCol w="1436913">
                  <a:extLst>
                    <a:ext uri="{9D8B030D-6E8A-4147-A177-3AD203B41FA5}">
                      <a16:colId xmlns:a16="http://schemas.microsoft.com/office/drawing/2014/main" val="4009409244"/>
                    </a:ext>
                  </a:extLst>
                </a:gridCol>
                <a:gridCol w="1930402">
                  <a:extLst>
                    <a:ext uri="{9D8B030D-6E8A-4147-A177-3AD203B41FA5}">
                      <a16:colId xmlns:a16="http://schemas.microsoft.com/office/drawing/2014/main" val="3161923934"/>
                    </a:ext>
                  </a:extLst>
                </a:gridCol>
              </a:tblGrid>
              <a:tr h="209612">
                <a:tc rowSpan="2">
                  <a:txBody>
                    <a:bodyPr/>
                    <a:lstStyle/>
                    <a:p>
                      <a:pPr algn="l">
                        <a:lnSpc>
                          <a:spcPct val="150000"/>
                        </a:lnSpc>
                        <a:spcBef>
                          <a:spcPts val="1200"/>
                        </a:spcBef>
                        <a:spcAft>
                          <a:spcPts val="1200"/>
                        </a:spcAft>
                      </a:pPr>
                      <a:r>
                        <a:rPr lang="en-US" sz="2200" dirty="0">
                          <a:effectLst/>
                        </a:rPr>
                        <a:t>Methods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dirty="0">
                          <a:effectLst/>
                        </a:rPr>
                        <a:t>Flower</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638629">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rPr>
                        <a:t>IS</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rPr>
                        <a:t>Average Human evaluation study per domain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rPr>
                        <a:t>Real dataset</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1.165±0.030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1.248±0.055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rPr>
                        <a:t> </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rPr>
                        <a:t>Domain A</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rPr>
                        <a:t>Domain B</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Domain B</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rPr>
                        <a:t>CC</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1.022±0.002</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1.102±0.031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25%</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3.1%</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a:effectLst/>
                        </a:rPr>
                        <a:t>CC + CP</a:t>
                      </a:r>
                      <a:endParaRPr lang="en-US" sz="2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rPr>
                        <a:t>1.023±0.009</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1.122±0.184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9.4%</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rPr>
                        <a:t>0%</a:t>
                      </a:r>
                      <a:endParaRPr lang="en-US" sz="2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rPr>
                        <a:t>CC + CP + TD</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rPr>
                        <a:t>1.138±0.041</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1.162±0.025</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65.6%</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rPr>
                        <a:t>96.9%</a:t>
                      </a:r>
                      <a:endParaRPr lang="en-US" sz="2200" b="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3570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D05D79-7260-4D3A-9B33-346C2754F2C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30089" y="4917457"/>
            <a:ext cx="2256186" cy="1431037"/>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3705726" y="4917457"/>
            <a:ext cx="2256186" cy="1431039"/>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1421645" y="327571"/>
            <a:ext cx="9348710" cy="4589886"/>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3249720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6E93044-50D9-401F-883C-5B40C862DF2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48</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13" name="Picture 12">
            <a:extLst>
              <a:ext uri="{FF2B5EF4-FFF2-40B4-BE49-F238E27FC236}">
                <a16:creationId xmlns:a16="http://schemas.microsoft.com/office/drawing/2014/main" id="{F9EE47CA-04BD-4636-B6DD-BBFFC43690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76338" y="1031202"/>
            <a:ext cx="5774457" cy="4556288"/>
          </a:xfrm>
          <a:prstGeom prst="rect">
            <a:avLst/>
          </a:prstGeom>
          <a:noFill/>
          <a:ln>
            <a:noFill/>
          </a:ln>
        </p:spPr>
      </p:pic>
      <p:pic>
        <p:nvPicPr>
          <p:cNvPr id="14" name="Picture 13">
            <a:extLst>
              <a:ext uri="{FF2B5EF4-FFF2-40B4-BE49-F238E27FC236}">
                <a16:creationId xmlns:a16="http://schemas.microsoft.com/office/drawing/2014/main" id="{D05E350B-9F80-4AD2-8292-E667716E23B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 r="1"/>
          <a:stretch/>
        </p:blipFill>
        <p:spPr bwMode="auto">
          <a:xfrm>
            <a:off x="117823" y="1031202"/>
            <a:ext cx="6122079" cy="4556287"/>
          </a:xfrm>
          <a:prstGeom prst="rect">
            <a:avLst/>
          </a:prstGeom>
          <a:noFill/>
          <a:ln>
            <a:noFill/>
          </a:ln>
          <a:extLst>
            <a:ext uri="{53640926-AAD7-44D8-BBD7-CCE9431645EC}">
              <a14:shadowObscured xmlns:a14="http://schemas.microsoft.com/office/drawing/2010/main"/>
            </a:ext>
          </a:extLst>
        </p:spPr>
      </p:pic>
      <p:pic>
        <p:nvPicPr>
          <p:cNvPr id="15" name="Picture 14" descr="Logo.png">
            <a:extLst>
              <a:ext uri="{FF2B5EF4-FFF2-40B4-BE49-F238E27FC236}">
                <a16:creationId xmlns:a16="http://schemas.microsoft.com/office/drawing/2014/main" id="{646E71C2-B66C-48C9-A818-3FD086C4A0B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pSp>
        <p:nvGrpSpPr>
          <p:cNvPr id="16" name="Group 15">
            <a:extLst>
              <a:ext uri="{FF2B5EF4-FFF2-40B4-BE49-F238E27FC236}">
                <a16:creationId xmlns:a16="http://schemas.microsoft.com/office/drawing/2014/main" id="{4DB6B47E-ECD4-44FD-A24E-BE846BD85506}"/>
              </a:ext>
            </a:extLst>
          </p:cNvPr>
          <p:cNvGrpSpPr/>
          <p:nvPr/>
        </p:nvGrpSpPr>
        <p:grpSpPr>
          <a:xfrm>
            <a:off x="4969763" y="6030"/>
            <a:ext cx="2540279" cy="1025172"/>
            <a:chOff x="1930243" y="2000394"/>
            <a:chExt cx="9348711" cy="2819861"/>
          </a:xfrm>
        </p:grpSpPr>
        <p:graphicFrame>
          <p:nvGraphicFramePr>
            <p:cNvPr id="17" name="Chart 16">
              <a:extLst>
                <a:ext uri="{FF2B5EF4-FFF2-40B4-BE49-F238E27FC236}">
                  <a16:creationId xmlns:a16="http://schemas.microsoft.com/office/drawing/2014/main" id="{B1E56584-FA71-42EC-903D-9AF7E5DF6BED}"/>
                </a:ext>
              </a:extLst>
            </p:cNvPr>
            <p:cNvGraphicFramePr/>
            <p:nvPr>
              <p:extLst>
                <p:ext uri="{D42A27DB-BD31-4B8C-83A1-F6EECF244321}">
                  <p14:modId xmlns:p14="http://schemas.microsoft.com/office/powerpoint/2010/main" val="1533863366"/>
                </p:ext>
              </p:extLst>
            </p:nvPr>
          </p:nvGraphicFramePr>
          <p:xfrm>
            <a:off x="6738687" y="2000394"/>
            <a:ext cx="4540267" cy="28198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a:extLst>
                <a:ext uri="{FF2B5EF4-FFF2-40B4-BE49-F238E27FC236}">
                  <a16:creationId xmlns:a16="http://schemas.microsoft.com/office/drawing/2014/main" id="{E8E4CDA9-BCC4-45B1-BEA6-82541662FB9C}"/>
                </a:ext>
              </a:extLst>
            </p:cNvPr>
            <p:cNvGraphicFramePr/>
            <p:nvPr>
              <p:extLst>
                <p:ext uri="{D42A27DB-BD31-4B8C-83A1-F6EECF244321}">
                  <p14:modId xmlns:p14="http://schemas.microsoft.com/office/powerpoint/2010/main" val="3267450337"/>
                </p:ext>
              </p:extLst>
            </p:nvPr>
          </p:nvGraphicFramePr>
          <p:xfrm>
            <a:off x="1930243" y="2000394"/>
            <a:ext cx="4540267" cy="2819861"/>
          </p:xfrm>
          <a:graphic>
            <a:graphicData uri="http://schemas.openxmlformats.org/drawingml/2006/chart">
              <c:chart xmlns:c="http://schemas.openxmlformats.org/drawingml/2006/chart" xmlns:r="http://schemas.openxmlformats.org/officeDocument/2006/relationships" r:id="rId8"/>
            </a:graphicData>
          </a:graphic>
        </p:graphicFrame>
      </p:grpSp>
      <p:sp>
        <p:nvSpPr>
          <p:cNvPr id="19" name="Rectangle 18">
            <a:extLst>
              <a:ext uri="{FF2B5EF4-FFF2-40B4-BE49-F238E27FC236}">
                <a16:creationId xmlns:a16="http://schemas.microsoft.com/office/drawing/2014/main" id="{0FA8930F-2405-43E5-97D4-E88FCCED1CB2}"/>
              </a:ext>
            </a:extLst>
          </p:cNvPr>
          <p:cNvSpPr/>
          <p:nvPr/>
        </p:nvSpPr>
        <p:spPr>
          <a:xfrm>
            <a:off x="117823" y="5730743"/>
            <a:ext cx="11932972" cy="430887"/>
          </a:xfrm>
          <a:prstGeom prst="rect">
            <a:avLst/>
          </a:prstGeom>
        </p:spPr>
        <p:txBody>
          <a:bodyPr wrap="square">
            <a:spAutoFit/>
          </a:bodyPr>
          <a:lstStyle/>
          <a:p>
            <a:pPr algn="ctr"/>
            <a:r>
              <a:rPr lang="en-US" sz="2200" dirty="0"/>
              <a:t>1</a:t>
            </a:r>
            <a:r>
              <a:rPr lang="en-US" sz="2200" baseline="30000" dirty="0"/>
              <a:t>st</a:t>
            </a:r>
            <a:r>
              <a:rPr lang="en-US" sz="2200" dirty="0"/>
              <a:t> row Input, 2</a:t>
            </a:r>
            <a:r>
              <a:rPr lang="en-US" sz="2200" baseline="30000" dirty="0"/>
              <a:t>nd </a:t>
            </a:r>
            <a:r>
              <a:rPr lang="en-US" sz="2200" dirty="0"/>
              <a:t>row CC, 3</a:t>
            </a:r>
            <a:r>
              <a:rPr lang="en-US" sz="2200" baseline="30000" dirty="0"/>
              <a:t>rd </a:t>
            </a:r>
            <a:r>
              <a:rPr lang="en-US" sz="2200" dirty="0"/>
              <a:t>row CC+CP, 4</a:t>
            </a:r>
            <a:r>
              <a:rPr lang="en-US" sz="2200" baseline="30000" dirty="0"/>
              <a:t>th </a:t>
            </a:r>
            <a:r>
              <a:rPr lang="en-US" sz="2200" dirty="0"/>
              <a:t>row CC+CP+TD</a:t>
            </a:r>
          </a:p>
        </p:txBody>
      </p:sp>
    </p:spTree>
    <p:extLst>
      <p:ext uri="{BB962C8B-B14F-4D97-AF65-F5344CB8AC3E}">
        <p14:creationId xmlns:p14="http://schemas.microsoft.com/office/powerpoint/2010/main" val="7577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B00F795-49A1-4EA7-81FF-E8F0E711F71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773659D-3235-4B6E-A285-7A48816CE63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62546FA8-F3EB-4E37-BAAB-5FE7ACAF5E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19796D4F-3D48-4DC2-9730-364C9751A8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49</a:t>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Arial Unicode MS" panose="020B0604020202020204" charset="-122"/>
              <a:cs typeface="+mn-cs"/>
            </a:endParaRPr>
          </a:p>
        </p:txBody>
      </p:sp>
      <p:pic>
        <p:nvPicPr>
          <p:cNvPr id="8" name="Picture 7">
            <a:extLst>
              <a:ext uri="{FF2B5EF4-FFF2-40B4-BE49-F238E27FC236}">
                <a16:creationId xmlns:a16="http://schemas.microsoft.com/office/drawing/2014/main" id="{EF08B7D0-14D1-46E5-9A1A-58C1D1DD6A1C}"/>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69" t="-8" r="-769" b="-8"/>
          <a:stretch/>
        </p:blipFill>
        <p:spPr bwMode="auto">
          <a:xfrm>
            <a:off x="6096000" y="655469"/>
            <a:ext cx="5630778" cy="394861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A3ADE5F-DAA3-4017-B244-BD35218F9CC3}"/>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23" r="-923"/>
          <a:stretch/>
        </p:blipFill>
        <p:spPr bwMode="auto">
          <a:xfrm>
            <a:off x="465222" y="655469"/>
            <a:ext cx="5502442" cy="394861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0EAB3563-5110-42CD-B04B-14ED28B15B56}"/>
              </a:ext>
            </a:extLst>
          </p:cNvPr>
          <p:cNvSpPr/>
          <p:nvPr/>
        </p:nvSpPr>
        <p:spPr>
          <a:xfrm>
            <a:off x="8457424" y="4736249"/>
            <a:ext cx="2004716" cy="461665"/>
          </a:xfrm>
          <a:prstGeom prst="rect">
            <a:avLst/>
          </a:prstGeom>
        </p:spPr>
        <p:txBody>
          <a:bodyPr wrap="none">
            <a:spAutoFit/>
          </a:bodyPr>
          <a:lstStyle/>
          <a:p>
            <a:r>
              <a:rPr lang="en-US" sz="2400" dirty="0">
                <a:latin typeface="+mj-lt"/>
                <a:ea typeface="Times New Roman" panose="02020603050405020304" pitchFamily="18" charset="0"/>
              </a:rPr>
              <a:t>Generator loss</a:t>
            </a:r>
            <a:endParaRPr lang="en-US" sz="2400" dirty="0">
              <a:latin typeface="+mj-lt"/>
            </a:endParaRPr>
          </a:p>
        </p:txBody>
      </p:sp>
      <p:sp>
        <p:nvSpPr>
          <p:cNvPr id="11" name="Rectangle 10">
            <a:extLst>
              <a:ext uri="{FF2B5EF4-FFF2-40B4-BE49-F238E27FC236}">
                <a16:creationId xmlns:a16="http://schemas.microsoft.com/office/drawing/2014/main" id="{050016C7-5E1B-43C1-90F2-641458D83E37}"/>
              </a:ext>
            </a:extLst>
          </p:cNvPr>
          <p:cNvSpPr/>
          <p:nvPr/>
        </p:nvSpPr>
        <p:spPr>
          <a:xfrm>
            <a:off x="2056624" y="4736249"/>
            <a:ext cx="2448106" cy="461665"/>
          </a:xfrm>
          <a:prstGeom prst="rect">
            <a:avLst/>
          </a:prstGeom>
        </p:spPr>
        <p:txBody>
          <a:bodyPr wrap="none">
            <a:spAutoFit/>
          </a:bodyPr>
          <a:lstStyle/>
          <a:p>
            <a:r>
              <a:rPr lang="en-US" sz="2400" dirty="0">
                <a:latin typeface="+mj-lt"/>
                <a:ea typeface="Times New Roman" panose="02020603050405020304" pitchFamily="18" charset="0"/>
              </a:rPr>
              <a:t>Discriminator loss</a:t>
            </a:r>
            <a:endParaRPr lang="en-US" sz="2400" dirty="0">
              <a:latin typeface="+mj-lt"/>
            </a:endParaRPr>
          </a:p>
        </p:txBody>
      </p:sp>
      <p:sp>
        <p:nvSpPr>
          <p:cNvPr id="12" name="Rectangle 11">
            <a:extLst>
              <a:ext uri="{FF2B5EF4-FFF2-40B4-BE49-F238E27FC236}">
                <a16:creationId xmlns:a16="http://schemas.microsoft.com/office/drawing/2014/main" id="{C816FB1E-150E-4259-A1E1-3094E94409D9}"/>
              </a:ext>
            </a:extLst>
          </p:cNvPr>
          <p:cNvSpPr/>
          <p:nvPr/>
        </p:nvSpPr>
        <p:spPr>
          <a:xfrm>
            <a:off x="1491450" y="5116553"/>
            <a:ext cx="9589634" cy="873572"/>
          </a:xfrm>
          <a:prstGeom prst="rect">
            <a:avLst/>
          </a:prstGeom>
        </p:spPr>
        <p:txBody>
          <a:bodyPr wrap="square">
            <a:spAutoFit/>
          </a:bodyPr>
          <a:lstStyle/>
          <a:p>
            <a:pPr algn="ctr">
              <a:lnSpc>
                <a:spcPct val="150000"/>
              </a:lnSpc>
              <a:spcBef>
                <a:spcPts val="1200"/>
              </a:spcBef>
              <a:spcAft>
                <a:spcPts val="1200"/>
              </a:spcAft>
            </a:pPr>
            <a:r>
              <a:rPr lang="en-US" dirty="0">
                <a:latin typeface="+mj-lt"/>
                <a:ea typeface="Times New Roman" panose="02020603050405020304" pitchFamily="18" charset="0"/>
              </a:rPr>
              <a:t>(Red):</a:t>
            </a:r>
            <a:r>
              <a:rPr lang="en-US" dirty="0">
                <a:latin typeface="+mj-lt"/>
                <a:ea typeface="Calibri" panose="020F0502020204030204" pitchFamily="34" charset="0"/>
              </a:rPr>
              <a:t> CC+CP+TD, (blue): CC+CP, (orange): CC. The CC+CP+TD discriminator loss quickly fails to zero results the generator loss to explode to one.</a:t>
            </a:r>
          </a:p>
        </p:txBody>
      </p:sp>
    </p:spTree>
    <p:extLst>
      <p:ext uri="{BB962C8B-B14F-4D97-AF65-F5344CB8AC3E}">
        <p14:creationId xmlns:p14="http://schemas.microsoft.com/office/powerpoint/2010/main" val="1628014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067142-7913-494A-9FE0-E184D17E4A06}"/>
              </a:ext>
            </a:extLst>
          </p:cNvPr>
          <p:cNvSpPr/>
          <p:nvPr/>
        </p:nvSpPr>
        <p:spPr>
          <a:xfrm>
            <a:off x="152400" y="914400"/>
            <a:ext cx="4618065" cy="5441950"/>
          </a:xfrm>
          <a:prstGeom prst="rect">
            <a:avLst/>
          </a:prstGeom>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atin typeface="Helvetica" panose="020B0604020202020204" pitchFamily="34" charset="0"/>
                <a:cs typeface="Helvetica" panose="020B0604020202020204" pitchFamily="34" charset="0"/>
              </a:rPr>
              <a:t>Outlines</a:t>
            </a:r>
          </a:p>
          <a:p>
            <a:pPr marL="342900" indent="-342900">
              <a:buFont typeface="Arial" panose="020B0604020202020204" pitchFamily="34" charset="0"/>
              <a:buChar char="•"/>
            </a:pPr>
            <a:r>
              <a:rPr lang="en-US" sz="2800" cap="none" dirty="0">
                <a:latin typeface="Helvetica" panose="020B0604020202020204" pitchFamily="34" charset="0"/>
                <a:cs typeface="Helvetica" panose="020B0604020202020204" pitchFamily="34" charset="0"/>
              </a:rPr>
              <a:t>Introduction</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Literature review</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Methodology</a:t>
            </a:r>
            <a:endParaRPr lang="en-US" sz="2800" cap="none" dirty="0">
              <a:solidFill>
                <a:schemeClr val="bg1"/>
              </a:solidFill>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800" cap="none" dirty="0">
                <a:solidFill>
                  <a:schemeClr val="bg1"/>
                </a:solidFill>
                <a:latin typeface="Helvetica" panose="020B0604020202020204" pitchFamily="34" charset="0"/>
                <a:cs typeface="Helvetica" panose="020B0604020202020204" pitchFamily="34" charset="0"/>
              </a:rPr>
              <a:t>Proposed work</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Result, and Discussion</a:t>
            </a:r>
          </a:p>
          <a:p>
            <a:pPr marL="342900" indent="-342900">
              <a:buFont typeface="Arial" panose="020B0604020202020204" pitchFamily="34" charset="0"/>
              <a:buChar char="•"/>
            </a:pPr>
            <a:r>
              <a:rPr lang="en-US" sz="2800" dirty="0">
                <a:solidFill>
                  <a:schemeClr val="bg1"/>
                </a:solidFill>
                <a:latin typeface="Helvetica" panose="020B0604020202020204" pitchFamily="34" charset="0"/>
                <a:cs typeface="Helvetica" panose="020B0604020202020204" pitchFamily="34" charset="0"/>
              </a:rPr>
              <a:t>Conclusion &amp; future work</a:t>
            </a:r>
            <a:endParaRPr lang="en-US" sz="2800" cap="none" dirty="0">
              <a:solidFill>
                <a:schemeClr val="bg1"/>
              </a:solidFill>
              <a:latin typeface="Helvetica" panose="020B0604020202020204" pitchFamily="34" charset="0"/>
              <a:cs typeface="Helvetica" panose="020B0604020202020204" pitchFamily="34" charset="0"/>
            </a:endParaRPr>
          </a:p>
        </p:txBody>
      </p:sp>
      <p:sp>
        <p:nvSpPr>
          <p:cNvPr id="18" name="Title 3">
            <a:extLst>
              <a:ext uri="{FF2B5EF4-FFF2-40B4-BE49-F238E27FC236}">
                <a16:creationId xmlns:a16="http://schemas.microsoft.com/office/drawing/2014/main" id="{5448D4A3-C092-46D0-B64C-620B3CBF0FE9}"/>
              </a:ext>
            </a:extLst>
          </p:cNvPr>
          <p:cNvSpPr txBox="1">
            <a:spLocks/>
          </p:cNvSpPr>
          <p:nvPr/>
        </p:nvSpPr>
        <p:spPr bwMode="blackGray">
          <a:xfrm>
            <a:off x="5474678" y="2647012"/>
            <a:ext cx="6193582" cy="1872028"/>
          </a:xfrm>
          <a:prstGeom prst="rect">
            <a:avLst/>
          </a:prstGeom>
        </p:spPr>
        <p:txBody>
          <a:bodyP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r>
              <a:rPr lang="en-US">
                <a:latin typeface="Helvetica" panose="020B0604020202020204" pitchFamily="34" charset="0"/>
                <a:ea typeface="Calibri" panose="020F0502020204030204" pitchFamily="34" charset="0"/>
                <a:cs typeface="Helvetica" panose="020B0604020202020204" pitchFamily="34" charset="0"/>
              </a:rPr>
              <a:t>Temporal Cycle consistency:</a:t>
            </a:r>
            <a:endParaRPr lang="en-US" sz="4000">
              <a:latin typeface="Helvetica" panose="020B0604020202020204" pitchFamily="34" charset="0"/>
              <a:cs typeface="Helvetica" panose="020B0604020202020204" pitchFamily="34" charset="0"/>
            </a:endParaRPr>
          </a:p>
        </p:txBody>
      </p:sp>
      <p:sp>
        <p:nvSpPr>
          <p:cNvPr id="19" name="Text Placeholder 7">
            <a:extLst>
              <a:ext uri="{FF2B5EF4-FFF2-40B4-BE49-F238E27FC236}">
                <a16:creationId xmlns:a16="http://schemas.microsoft.com/office/drawing/2014/main" id="{A97ABF98-5EC6-4010-AC59-578EB40AC5C2}"/>
              </a:ext>
            </a:extLst>
          </p:cNvPr>
          <p:cNvSpPr txBox="1">
            <a:spLocks/>
          </p:cNvSpPr>
          <p:nvPr/>
        </p:nvSpPr>
        <p:spPr>
          <a:xfrm>
            <a:off x="5667694" y="3047310"/>
            <a:ext cx="4950937" cy="1500187"/>
          </a:xfrm>
          <a:prstGeom prst="rect">
            <a:avLst/>
          </a:prstGeom>
        </p:spPr>
        <p:txBody>
          <a:bodyPr>
            <a:normAutofit/>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Helvetica" panose="020B0604020202020204" pitchFamily="34" charset="0"/>
                <a:ea typeface="Calibri" panose="020F0502020204030204" pitchFamily="34" charset="0"/>
                <a:cs typeface="Helvetica" panose="020B0604020202020204" pitchFamily="34" charset="0"/>
              </a:rPr>
              <a:t>for a video to video translation</a:t>
            </a:r>
            <a:endParaRPr lang="en-US"/>
          </a:p>
        </p:txBody>
      </p:sp>
      <p:sp>
        <p:nvSpPr>
          <p:cNvPr id="2" name="Date Placeholder 1">
            <a:extLst>
              <a:ext uri="{FF2B5EF4-FFF2-40B4-BE49-F238E27FC236}">
                <a16:creationId xmlns:a16="http://schemas.microsoft.com/office/drawing/2014/main" id="{DDCAAC35-87A7-42AD-922B-9349D8B6E6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220B5C6-C5C9-486B-B797-45DE9DAE0E7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900295F3-48A8-44BB-9302-5ADEF619B4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8E98050C-4951-4E32-9BFB-A8EDCC174D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92059E88-4496-4F65-87F1-91A60A03AA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73794-2709-4161-ACEA-67EF0C70AD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D005D36-A0F3-4D1B-B9EB-8850EAF6E2F7}"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C03C08D2-3ADA-4D77-B1C8-79211F09A7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BB17A06E-1370-40C8-9706-6EDBFB986D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a:extLst>
              <a:ext uri="{FF2B5EF4-FFF2-40B4-BE49-F238E27FC236}">
                <a16:creationId xmlns:a16="http://schemas.microsoft.com/office/drawing/2014/main" id="{00061D69-66D1-4E57-8668-57ABD535684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10316" r="6547"/>
          <a:stretch/>
        </p:blipFill>
        <p:spPr bwMode="auto">
          <a:xfrm>
            <a:off x="373359" y="409413"/>
            <a:ext cx="6416081" cy="2762825"/>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C1F53F3-313D-498F-A2BA-CCDB51CE9C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3992" r="7191"/>
          <a:stretch/>
        </p:blipFill>
        <p:spPr bwMode="auto">
          <a:xfrm>
            <a:off x="321074" y="3172238"/>
            <a:ext cx="6436281" cy="2750112"/>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899E6C24-4637-40DB-BAAB-CF5E39D453D2}"/>
              </a:ext>
            </a:extLst>
          </p:cNvPr>
          <p:cNvSpPr/>
          <p:nvPr/>
        </p:nvSpPr>
        <p:spPr>
          <a:xfrm>
            <a:off x="373359" y="5828269"/>
            <a:ext cx="6383996" cy="504625"/>
          </a:xfrm>
          <a:prstGeom prst="rect">
            <a:avLst/>
          </a:prstGeom>
        </p:spPr>
        <p:txBody>
          <a:bodyPr wrap="square">
            <a:spAutoFit/>
          </a:bodyPr>
          <a:lstStyle/>
          <a:p>
            <a:pPr algn="ctr">
              <a:lnSpc>
                <a:spcPct val="150000"/>
              </a:lnSpc>
              <a:spcBef>
                <a:spcPts val="1200"/>
              </a:spcBef>
              <a:spcAft>
                <a:spcPts val="1200"/>
              </a:spcAft>
            </a:pPr>
            <a:r>
              <a:rPr lang="en-US" sz="2000" dirty="0">
                <a:latin typeface="Times New Roman" panose="02020603050405020304" pitchFamily="18" charset="0"/>
                <a:ea typeface="Calibri" panose="020F0502020204030204" pitchFamily="34" charset="0"/>
              </a:rPr>
              <a:t>(Top) generator loss, and (bottom) discriminator loss</a:t>
            </a:r>
            <a:endParaRPr lang="en-US" sz="2000" dirty="0"/>
          </a:p>
        </p:txBody>
      </p:sp>
      <p:grpSp>
        <p:nvGrpSpPr>
          <p:cNvPr id="16" name="Group 15">
            <a:extLst>
              <a:ext uri="{FF2B5EF4-FFF2-40B4-BE49-F238E27FC236}">
                <a16:creationId xmlns:a16="http://schemas.microsoft.com/office/drawing/2014/main" id="{37724DDF-96BC-43D2-B33E-225CED50AC58}"/>
              </a:ext>
            </a:extLst>
          </p:cNvPr>
          <p:cNvGrpSpPr/>
          <p:nvPr/>
        </p:nvGrpSpPr>
        <p:grpSpPr>
          <a:xfrm>
            <a:off x="6841725" y="2740085"/>
            <a:ext cx="5048930" cy="1377830"/>
            <a:chOff x="6937977" y="1790825"/>
            <a:chExt cx="5048930" cy="1377830"/>
          </a:xfrm>
        </p:grpSpPr>
        <p:pic>
          <p:nvPicPr>
            <p:cNvPr id="11" name="Picture 10">
              <a:extLst>
                <a:ext uri="{FF2B5EF4-FFF2-40B4-BE49-F238E27FC236}">
                  <a16:creationId xmlns:a16="http://schemas.microsoft.com/office/drawing/2014/main" id="{73912A6D-2814-4C50-B304-D74B0ADD7BC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37977" y="1790825"/>
              <a:ext cx="5048930" cy="969034"/>
            </a:xfrm>
            <a:prstGeom prst="rect">
              <a:avLst/>
            </a:prstGeom>
          </p:spPr>
        </p:pic>
        <p:sp>
          <p:nvSpPr>
            <p:cNvPr id="15" name="Rectangle 14">
              <a:extLst>
                <a:ext uri="{FF2B5EF4-FFF2-40B4-BE49-F238E27FC236}">
                  <a16:creationId xmlns:a16="http://schemas.microsoft.com/office/drawing/2014/main" id="{52B86818-8345-47E1-B2C2-FAA70AA6599E}"/>
                </a:ext>
              </a:extLst>
            </p:cNvPr>
            <p:cNvSpPr/>
            <p:nvPr/>
          </p:nvSpPr>
          <p:spPr>
            <a:xfrm>
              <a:off x="8521430" y="2799323"/>
              <a:ext cx="1595309"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Output sample </a:t>
              </a:r>
              <a:endParaRPr lang="en-US" dirty="0"/>
            </a:p>
          </p:txBody>
        </p:sp>
      </p:grpSp>
    </p:spTree>
    <p:extLst>
      <p:ext uri="{BB962C8B-B14F-4D97-AF65-F5344CB8AC3E}">
        <p14:creationId xmlns:p14="http://schemas.microsoft.com/office/powerpoint/2010/main" val="2697036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7C6199-6F43-438B-A347-2AD260D72E2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5" name="Table 4">
            <a:extLst>
              <a:ext uri="{FF2B5EF4-FFF2-40B4-BE49-F238E27FC236}">
                <a16:creationId xmlns:a16="http://schemas.microsoft.com/office/drawing/2014/main" id="{6FBE7DA3-3CF6-4247-B20C-5E27C52409B8}"/>
              </a:ext>
            </a:extLst>
          </p:cNvPr>
          <p:cNvGraphicFramePr>
            <a:graphicFrameLocks noGrp="1"/>
          </p:cNvGraphicFramePr>
          <p:nvPr>
            <p:extLst>
              <p:ext uri="{D42A27DB-BD31-4B8C-83A1-F6EECF244321}">
                <p14:modId xmlns:p14="http://schemas.microsoft.com/office/powerpoint/2010/main" val="2665361732"/>
              </p:ext>
            </p:extLst>
          </p:nvPr>
        </p:nvGraphicFramePr>
        <p:xfrm>
          <a:off x="1987121" y="1705546"/>
          <a:ext cx="7995079" cy="3259486"/>
        </p:xfrm>
        <a:graphic>
          <a:graphicData uri="http://schemas.openxmlformats.org/drawingml/2006/table">
            <a:tbl>
              <a:tblPr firstRow="1" firstCol="1" bandRow="1">
                <a:tableStyleId>{5940675A-B579-460E-94D1-54222C63F5DA}</a:tableStyleId>
              </a:tblPr>
              <a:tblGrid>
                <a:gridCol w="1278912">
                  <a:extLst>
                    <a:ext uri="{9D8B030D-6E8A-4147-A177-3AD203B41FA5}">
                      <a16:colId xmlns:a16="http://schemas.microsoft.com/office/drawing/2014/main" val="3852287545"/>
                    </a:ext>
                  </a:extLst>
                </a:gridCol>
                <a:gridCol w="423995">
                  <a:extLst>
                    <a:ext uri="{9D8B030D-6E8A-4147-A177-3AD203B41FA5}">
                      <a16:colId xmlns:a16="http://schemas.microsoft.com/office/drawing/2014/main" val="3393179384"/>
                    </a:ext>
                  </a:extLst>
                </a:gridCol>
                <a:gridCol w="1461892">
                  <a:extLst>
                    <a:ext uri="{9D8B030D-6E8A-4147-A177-3AD203B41FA5}">
                      <a16:colId xmlns:a16="http://schemas.microsoft.com/office/drawing/2014/main" val="512898618"/>
                    </a:ext>
                  </a:extLst>
                </a:gridCol>
                <a:gridCol w="1632248">
                  <a:extLst>
                    <a:ext uri="{9D8B030D-6E8A-4147-A177-3AD203B41FA5}">
                      <a16:colId xmlns:a16="http://schemas.microsoft.com/office/drawing/2014/main" val="3981131928"/>
                    </a:ext>
                  </a:extLst>
                </a:gridCol>
                <a:gridCol w="1364677">
                  <a:extLst>
                    <a:ext uri="{9D8B030D-6E8A-4147-A177-3AD203B41FA5}">
                      <a16:colId xmlns:a16="http://schemas.microsoft.com/office/drawing/2014/main" val="4009409244"/>
                    </a:ext>
                  </a:extLst>
                </a:gridCol>
                <a:gridCol w="1833355">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Real dataset</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3.56s±0.21</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mj-lt"/>
                          <a:ea typeface="Cambria Math" panose="02040503050406030204" pitchFamily="18" charset="0"/>
                          <a:cs typeface="Times New Roman" panose="02020603050405020304" pitchFamily="18" charset="0"/>
                        </a:rPr>
                        <a:t>3.81±0.44</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Day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Sunset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2.50±0.17</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2.71±0.19</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mbria Math" panose="02040503050406030204" pitchFamily="18" charset="0"/>
                          <a:cs typeface="Times New Roman" panose="02020603050405020304" pitchFamily="18" charset="0"/>
                        </a:rPr>
                        <a:t>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3.09±0.07</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3.64±0.26</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40%</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CC + CP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3.23±0.13</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cs typeface="Times New Roman" panose="02020603050405020304" pitchFamily="18" charset="0"/>
                        </a:rPr>
                        <a:t>3.61±0.11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mj-lt"/>
                          <a:ea typeface="Cambria Math" panose="02040503050406030204" pitchFamily="18" charset="0"/>
                          <a:cs typeface="Times New Roman" panose="02020603050405020304" pitchFamily="18" charset="0"/>
                        </a:rPr>
                        <a:t>60%</a:t>
                      </a:r>
                      <a:endParaRPr lang="en-US" sz="220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mbria Math" panose="02040503050406030204" pitchFamily="18" charset="0"/>
                          <a:cs typeface="Times New Roman" panose="02020603050405020304" pitchFamily="18" charset="0"/>
                        </a:rPr>
                        <a:t>55%</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2416451"/>
                  </a:ext>
                </a:extLst>
              </a:tr>
            </a:tbl>
          </a:graphicData>
        </a:graphic>
      </p:graphicFrame>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76ADFE1D-EEF4-4204-8801-8804EE7BBE51}"/>
              </a:ext>
            </a:extLst>
          </p:cNvPr>
          <p:cNvSpPr/>
          <p:nvPr/>
        </p:nvSpPr>
        <p:spPr>
          <a:xfrm>
            <a:off x="3435656" y="5045066"/>
            <a:ext cx="5320687" cy="458074"/>
          </a:xfrm>
          <a:prstGeom prst="rect">
            <a:avLst/>
          </a:prstGeom>
        </p:spPr>
        <p:txBody>
          <a:bodyPr wrap="non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Bold values indicate the best results in the experiments.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65531294"/>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9719AD-E0F3-4645-AD80-19B6F4DC36F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nvGraphicFramePr>
        <p:xfrm>
          <a:off x="1220106" y="343276"/>
          <a:ext cx="4967001" cy="4582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nvGraphicFramePr>
        <p:xfrm>
          <a:off x="6096000" y="327571"/>
          <a:ext cx="4967001" cy="4582030"/>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29A1563C-CEB0-486E-A7C1-9FA91EDBF3F6}"/>
              </a:ext>
            </a:extLst>
          </p:cNvPr>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6700" y="4957054"/>
            <a:ext cx="2256185" cy="1399627"/>
          </a:xfrm>
          <a:prstGeom prst="rect">
            <a:avLst/>
          </a:prstGeom>
          <a:noFill/>
          <a:ln>
            <a:noFill/>
          </a:ln>
        </p:spPr>
      </p:pic>
      <p:pic>
        <p:nvPicPr>
          <p:cNvPr id="21" name="Picture 20">
            <a:extLst>
              <a:ext uri="{FF2B5EF4-FFF2-40B4-BE49-F238E27FC236}">
                <a16:creationId xmlns:a16="http://schemas.microsoft.com/office/drawing/2014/main" id="{89F65E54-1E12-466D-9DCD-046FD426AF84}"/>
              </a:ext>
            </a:extLst>
          </p:cNvPr>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92405" y="4941685"/>
            <a:ext cx="2256185" cy="1431039"/>
          </a:xfrm>
          <a:prstGeom prst="rect">
            <a:avLst/>
          </a:prstGeom>
          <a:noFill/>
          <a:ln>
            <a:noFill/>
          </a:ln>
        </p:spPr>
      </p:pic>
    </p:spTree>
    <p:extLst>
      <p:ext uri="{BB962C8B-B14F-4D97-AF65-F5344CB8AC3E}">
        <p14:creationId xmlns:p14="http://schemas.microsoft.com/office/powerpoint/2010/main" val="2683367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F2D7F4-9E65-4A11-94BC-9EC4C35A6E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CA3393-AEF3-4016-8BD8-8E76ACAC935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B1805F3-193D-4DD6-870C-1265FA831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dirty="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7004F31D-3897-4EC3-BDAE-9A1FF55EDF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5" name="Picture 14" descr="Logo.png">
            <a:extLst>
              <a:ext uri="{FF2B5EF4-FFF2-40B4-BE49-F238E27FC236}">
                <a16:creationId xmlns:a16="http://schemas.microsoft.com/office/drawing/2014/main" id="{646E71C2-B66C-48C9-A818-3FD086C4A0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11" name="Chart 10">
            <a:extLst>
              <a:ext uri="{FF2B5EF4-FFF2-40B4-BE49-F238E27FC236}">
                <a16:creationId xmlns:a16="http://schemas.microsoft.com/office/drawing/2014/main" id="{4BAE654F-561D-4AE8-BB20-A51E6C8B516E}"/>
              </a:ext>
            </a:extLst>
          </p:cNvPr>
          <p:cNvGraphicFramePr/>
          <p:nvPr>
            <p:extLst>
              <p:ext uri="{D42A27DB-BD31-4B8C-83A1-F6EECF244321}">
                <p14:modId xmlns:p14="http://schemas.microsoft.com/office/powerpoint/2010/main" val="2066313711"/>
              </p:ext>
            </p:extLst>
          </p:nvPr>
        </p:nvGraphicFramePr>
        <p:xfrm>
          <a:off x="5047580" y="88398"/>
          <a:ext cx="1101760" cy="8435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8F62A33-2A4D-4A4F-BE50-F3CE4829F762}"/>
              </a:ext>
            </a:extLst>
          </p:cNvPr>
          <p:cNvGraphicFramePr/>
          <p:nvPr>
            <p:extLst>
              <p:ext uri="{D42A27DB-BD31-4B8C-83A1-F6EECF244321}">
                <p14:modId xmlns:p14="http://schemas.microsoft.com/office/powerpoint/2010/main" val="153843361"/>
              </p:ext>
            </p:extLst>
          </p:nvPr>
        </p:nvGraphicFramePr>
        <p:xfrm>
          <a:off x="6334952" y="88399"/>
          <a:ext cx="1101760" cy="843503"/>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a:extLst>
              <a:ext uri="{FF2B5EF4-FFF2-40B4-BE49-F238E27FC236}">
                <a16:creationId xmlns:a16="http://schemas.microsoft.com/office/drawing/2014/main" id="{53FFB39C-2DAB-4C8F-B322-61518AE745EE}"/>
              </a:ext>
            </a:extLst>
          </p:cNvPr>
          <p:cNvPicPr>
            <a:picLocks noChangeAspect="1"/>
          </p:cNvPicPr>
          <p:nvPr/>
        </p:nvPicPr>
        <p:blipFill>
          <a:blip r:embed="rId5"/>
          <a:stretch>
            <a:fillRect/>
          </a:stretch>
        </p:blipFill>
        <p:spPr>
          <a:xfrm>
            <a:off x="349155" y="1484798"/>
            <a:ext cx="5800185" cy="4318658"/>
          </a:xfrm>
          <a:prstGeom prst="rect">
            <a:avLst/>
          </a:prstGeom>
        </p:spPr>
      </p:pic>
      <p:pic>
        <p:nvPicPr>
          <p:cNvPr id="3" name="Picture 2">
            <a:extLst>
              <a:ext uri="{FF2B5EF4-FFF2-40B4-BE49-F238E27FC236}">
                <a16:creationId xmlns:a16="http://schemas.microsoft.com/office/drawing/2014/main" id="{E1E64C6B-5E40-44D9-8F6C-1A74968837B2}"/>
              </a:ext>
            </a:extLst>
          </p:cNvPr>
          <p:cNvPicPr>
            <a:picLocks noChangeAspect="1"/>
          </p:cNvPicPr>
          <p:nvPr/>
        </p:nvPicPr>
        <p:blipFill>
          <a:blip r:embed="rId6"/>
          <a:stretch>
            <a:fillRect/>
          </a:stretch>
        </p:blipFill>
        <p:spPr>
          <a:xfrm>
            <a:off x="6334952" y="1484797"/>
            <a:ext cx="5507893" cy="4318658"/>
          </a:xfrm>
          <a:prstGeom prst="rect">
            <a:avLst/>
          </a:prstGeom>
        </p:spPr>
      </p:pic>
    </p:spTree>
    <p:extLst>
      <p:ext uri="{BB962C8B-B14F-4D97-AF65-F5344CB8AC3E}">
        <p14:creationId xmlns:p14="http://schemas.microsoft.com/office/powerpoint/2010/main" val="176850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CC+CP performs much better in the sunset-to-day datasets than the flower translation.</a:t>
            </a:r>
          </a:p>
          <a:p>
            <a:pPr lvl="1"/>
            <a:r>
              <a:rPr lang="en-US" dirty="0">
                <a:ea typeface="Calibri" panose="020F0502020204030204" pitchFamily="34" charset="0"/>
              </a:rPr>
              <a:t>Efficientnet-B7 train on ImageNet (ImageNet doesn’t have substantial flower blooming instance)</a:t>
            </a:r>
          </a:p>
          <a:p>
            <a:pPr>
              <a:buFont typeface="Calibri" panose="020F0502020204030204" pitchFamily="34" charset="0"/>
              <a:buChar char="»"/>
            </a:pPr>
            <a:r>
              <a:rPr lang="en-US" dirty="0">
                <a:ea typeface="Calibri" panose="020F0502020204030204" pitchFamily="34" charset="0"/>
              </a:rPr>
              <a:t>CC+CP+TD impacted by the vanishing of the gradient problem in flower dataset but Viper Dataset  big enough</a:t>
            </a:r>
            <a:endParaRPr lang="en-US" dirty="0"/>
          </a:p>
          <a:p>
            <a:pPr>
              <a:buFont typeface="Calibri" panose="020F0502020204030204" pitchFamily="34" charset="0"/>
              <a:buChar char="»"/>
            </a:pPr>
            <a:r>
              <a:rPr lang="en-US" dirty="0"/>
              <a:t>Introduced Constraints help the network to preserve better detail information.</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F9E80F7-C13C-4086-88A9-25949EA6014D}"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Day-to-Sunset</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766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7F9FA9-3824-4BA9-98D5-D674A7E122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D03D2DC-AEB0-404F-A246-F2A3F30A40F3}"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Footer Placeholder 4">
            <a:extLst>
              <a:ext uri="{FF2B5EF4-FFF2-40B4-BE49-F238E27FC236}">
                <a16:creationId xmlns:a16="http://schemas.microsoft.com/office/drawing/2014/main" id="{7DA684EE-D9DE-428F-919E-6EB4DE2941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a:extLst>
              <a:ext uri="{FF2B5EF4-FFF2-40B4-BE49-F238E27FC236}">
                <a16:creationId xmlns:a16="http://schemas.microsoft.com/office/drawing/2014/main" id="{4D954ED7-10D1-49FF-B1AD-70F9B6EEC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graphicFrame>
        <p:nvGraphicFramePr>
          <p:cNvPr id="7" name="Object 6">
            <a:extLst>
              <a:ext uri="{FF2B5EF4-FFF2-40B4-BE49-F238E27FC236}">
                <a16:creationId xmlns:a16="http://schemas.microsoft.com/office/drawing/2014/main" id="{5162FA1D-BE4A-48E1-A26B-7936FB067002}"/>
              </a:ext>
            </a:extLst>
          </p:cNvPr>
          <p:cNvGraphicFramePr>
            <a:graphicFrameLocks noChangeAspect="1"/>
          </p:cNvGraphicFramePr>
          <p:nvPr>
            <p:extLst>
              <p:ext uri="{D42A27DB-BD31-4B8C-83A1-F6EECF244321}">
                <p14:modId xmlns:p14="http://schemas.microsoft.com/office/powerpoint/2010/main" val="1930621913"/>
              </p:ext>
            </p:extLst>
          </p:nvPr>
        </p:nvGraphicFramePr>
        <p:xfrm>
          <a:off x="3297405" y="96252"/>
          <a:ext cx="5313195" cy="5791200"/>
        </p:xfrm>
        <a:graphic>
          <a:graphicData uri="http://schemas.openxmlformats.org/presentationml/2006/ole">
            <mc:AlternateContent xmlns:mc="http://schemas.openxmlformats.org/markup-compatibility/2006">
              <mc:Choice xmlns:v="urn:schemas-microsoft-com:vml" Requires="v">
                <p:oleObj spid="_x0000_s8235" name="Bitmap Image" r:id="rId3" imgW="7448400" imgH="8848800" progId="Paint.Picture">
                  <p:embed/>
                </p:oleObj>
              </mc:Choice>
              <mc:Fallback>
                <p:oleObj name="Bitmap Image" r:id="rId3" imgW="7448400" imgH="8848800" progId="Paint.Picture">
                  <p:embed/>
                  <p:pic>
                    <p:nvPicPr>
                      <p:cNvPr id="12" name="Object 11">
                        <a:extLst>
                          <a:ext uri="{FF2B5EF4-FFF2-40B4-BE49-F238E27FC236}">
                            <a16:creationId xmlns:a16="http://schemas.microsoft.com/office/drawing/2014/main" id="{A6C19E2F-70A7-4AA0-927A-13C4B7E589C1}"/>
                          </a:ext>
                        </a:extLst>
                      </p:cNvPr>
                      <p:cNvPicPr/>
                      <p:nvPr/>
                    </p:nvPicPr>
                    <p:blipFill>
                      <a:blip r:embed="rId4"/>
                      <a:stretch>
                        <a:fillRect/>
                      </a:stretch>
                    </p:blipFill>
                    <p:spPr>
                      <a:xfrm>
                        <a:off x="3297405" y="96252"/>
                        <a:ext cx="5313195" cy="57912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8CF27E4-C01D-499C-8FC4-BC7DDDE248D6}"/>
              </a:ext>
            </a:extLst>
          </p:cNvPr>
          <p:cNvSpPr/>
          <p:nvPr/>
        </p:nvSpPr>
        <p:spPr>
          <a:xfrm>
            <a:off x="2209800" y="5777277"/>
            <a:ext cx="7547811" cy="458074"/>
          </a:xfrm>
          <a:prstGeom prst="rect">
            <a:avLst/>
          </a:prstGeom>
        </p:spPr>
        <p:txBody>
          <a:bodyPr wrap="square">
            <a:spAutoFit/>
          </a:bodyPr>
          <a:lstStyle/>
          <a:p>
            <a:pPr algn="ctr">
              <a:lnSpc>
                <a:spcPct val="150000"/>
              </a:lnSpc>
              <a:spcBef>
                <a:spcPts val="1200"/>
              </a:spcBef>
              <a:spcAft>
                <a:spcPts val="1200"/>
              </a:spcAft>
            </a:pPr>
            <a:r>
              <a:rPr lang="en-US" dirty="0">
                <a:latin typeface="Times New Roman" panose="02020603050405020304" pitchFamily="18" charset="0"/>
                <a:ea typeface="Calibri" panose="020F0502020204030204" pitchFamily="34" charset="0"/>
              </a:rPr>
              <a:t>(Left) input images, (center) Cycle-GAN, (right) this thesis work, CC+CP+TD</a:t>
            </a:r>
            <a:endParaRPr lang="en-US" sz="1800" dirty="0">
              <a:effectLst/>
              <a:latin typeface="Times New Roman" panose="02020603050405020304" pitchFamily="18" charset="0"/>
              <a:ea typeface="Calibri" panose="020F0502020204030204" pitchFamily="34" charset="0"/>
            </a:endParaRPr>
          </a:p>
        </p:txBody>
      </p:sp>
      <p:sp>
        <p:nvSpPr>
          <p:cNvPr id="9" name="Rectangle 8">
            <a:extLst>
              <a:ext uri="{FF2B5EF4-FFF2-40B4-BE49-F238E27FC236}">
                <a16:creationId xmlns:a16="http://schemas.microsoft.com/office/drawing/2014/main" id="{4D56F6B1-5E00-46B5-B547-5C1432AD911A}"/>
              </a:ext>
            </a:extLst>
          </p:cNvPr>
          <p:cNvSpPr/>
          <p:nvPr/>
        </p:nvSpPr>
        <p:spPr>
          <a:xfrm>
            <a:off x="2543427" y="4861974"/>
            <a:ext cx="753978"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Red</a:t>
            </a:r>
            <a:endParaRPr lang="en-US" dirty="0"/>
          </a:p>
        </p:txBody>
      </p:sp>
      <p:sp>
        <p:nvSpPr>
          <p:cNvPr id="10" name="Rectangle 9">
            <a:extLst>
              <a:ext uri="{FF2B5EF4-FFF2-40B4-BE49-F238E27FC236}">
                <a16:creationId xmlns:a16="http://schemas.microsoft.com/office/drawing/2014/main" id="{6188140A-873B-4704-8D6B-496EA34BC430}"/>
              </a:ext>
            </a:extLst>
          </p:cNvPr>
          <p:cNvSpPr/>
          <p:nvPr/>
        </p:nvSpPr>
        <p:spPr>
          <a:xfrm>
            <a:off x="2394661" y="2050862"/>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Green</a:t>
            </a:r>
            <a:endParaRPr lang="en-US" dirty="0"/>
          </a:p>
        </p:txBody>
      </p:sp>
      <p:sp>
        <p:nvSpPr>
          <p:cNvPr id="11" name="Rectangle 10">
            <a:extLst>
              <a:ext uri="{FF2B5EF4-FFF2-40B4-BE49-F238E27FC236}">
                <a16:creationId xmlns:a16="http://schemas.microsoft.com/office/drawing/2014/main" id="{FC57DAA5-25C7-4CB6-95B4-61F0BE29DB1E}"/>
              </a:ext>
            </a:extLst>
          </p:cNvPr>
          <p:cNvSpPr/>
          <p:nvPr/>
        </p:nvSpPr>
        <p:spPr>
          <a:xfrm>
            <a:off x="2245895" y="3493245"/>
            <a:ext cx="1051510" cy="461665"/>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rPr>
              <a:t>Yellow</a:t>
            </a:r>
            <a:endParaRPr lang="en-US" dirty="0"/>
          </a:p>
        </p:txBody>
      </p:sp>
    </p:spTree>
    <p:extLst>
      <p:ext uri="{BB962C8B-B14F-4D97-AF65-F5344CB8AC3E}">
        <p14:creationId xmlns:p14="http://schemas.microsoft.com/office/powerpoint/2010/main" val="3353261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3F65E4D-4EBD-46C2-9A11-7BB38937E54C}"/>
              </a:ext>
            </a:extLst>
          </p:cNvPr>
          <p:cNvSpPr>
            <a:spLocks noGrp="1"/>
          </p:cNvSpPr>
          <p:nvPr>
            <p:ph idx="1"/>
          </p:nvPr>
        </p:nvSpPr>
        <p:spPr>
          <a:xfrm>
            <a:off x="838200" y="850232"/>
            <a:ext cx="10515600" cy="5326731"/>
          </a:xfrm>
        </p:spPr>
        <p:txBody>
          <a:bodyPr/>
          <a:lstStyle/>
          <a:p>
            <a:pPr>
              <a:buFont typeface="Calibri" panose="020F0502020204030204" pitchFamily="34" charset="0"/>
              <a:buChar char="»"/>
            </a:pPr>
            <a:r>
              <a:rPr lang="en-US" dirty="0"/>
              <a:t>Both RC and RC+TD can capture facial gesture.</a:t>
            </a:r>
          </a:p>
          <a:p>
            <a:pPr marL="457200" lvl="1" indent="0">
              <a:buNone/>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1252AE6-5D1C-4E35-9DEF-073F9B1CC365}"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graphicFrame>
        <p:nvGraphicFramePr>
          <p:cNvPr id="9" name="Table 8">
            <a:extLst>
              <a:ext uri="{FF2B5EF4-FFF2-40B4-BE49-F238E27FC236}">
                <a16:creationId xmlns:a16="http://schemas.microsoft.com/office/drawing/2014/main" id="{BEB6916B-BB75-44D4-BC88-AF699A9327C4}"/>
              </a:ext>
            </a:extLst>
          </p:cNvPr>
          <p:cNvGraphicFramePr>
            <a:graphicFrameLocks noGrp="1"/>
          </p:cNvGraphicFramePr>
          <p:nvPr>
            <p:extLst>
              <p:ext uri="{D42A27DB-BD31-4B8C-83A1-F6EECF244321}">
                <p14:modId xmlns:p14="http://schemas.microsoft.com/office/powerpoint/2010/main" val="2660856589"/>
              </p:ext>
            </p:extLst>
          </p:nvPr>
        </p:nvGraphicFramePr>
        <p:xfrm>
          <a:off x="1835770" y="1876174"/>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Day to Sunset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1.283±0.102</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1.069±0.274</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mj-lt"/>
                          <a:ea typeface="Calibri" panose="020F0502020204030204" pitchFamily="34" charset="0"/>
                          <a:cs typeface="Times New Roman" panose="02020603050405020304" pitchFamily="18" charset="0"/>
                        </a:rPr>
                        <a:t>Obama</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Trump</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1.035±0.120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1.048±0.010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40%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mj-lt"/>
                          <a:ea typeface="Calibri" panose="020F0502020204030204" pitchFamily="34" charset="0"/>
                          <a:cs typeface="Times New Roman" panose="02020603050405020304" pitchFamily="18" charset="0"/>
                        </a:rPr>
                        <a:t>20%</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1.041±0.013</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1.068±0.011</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60%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mj-lt"/>
                          <a:ea typeface="Calibri" panose="020F0502020204030204" pitchFamily="34" charset="0"/>
                          <a:cs typeface="Times New Roman" panose="02020603050405020304" pitchFamily="18" charset="0"/>
                        </a:rPr>
                        <a:t>80%</a:t>
                      </a:r>
                      <a:endParaRPr lang="en-US" sz="2200" dirty="0">
                        <a:effectLst/>
                        <a:latin typeface="+mj-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4003269876"/>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47DF054-BA03-4C72-853B-4B21D47D9452}"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2024832101"/>
              </p:ext>
            </p:extLst>
          </p:nvPr>
        </p:nvGraphicFramePr>
        <p:xfrm>
          <a:off x="1572126" y="813898"/>
          <a:ext cx="4523873" cy="3593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4141044698"/>
              </p:ext>
            </p:extLst>
          </p:nvPr>
        </p:nvGraphicFramePr>
        <p:xfrm>
          <a:off x="6095999" y="770022"/>
          <a:ext cx="4106780" cy="3593417"/>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6C4DE847-3D3E-4BAA-B406-A5625AE315FD}"/>
              </a:ext>
            </a:extLst>
          </p:cNvPr>
          <p:cNvPicPr>
            <a:picLocks noChangeAspect="1"/>
          </p:cNvPicPr>
          <p:nvPr/>
        </p:nvPicPr>
        <p:blipFill>
          <a:blip r:embed="rId6"/>
          <a:stretch>
            <a:fillRect/>
          </a:stretch>
        </p:blipFill>
        <p:spPr>
          <a:xfrm>
            <a:off x="6095999" y="5317431"/>
            <a:ext cx="1523073" cy="771690"/>
          </a:xfrm>
          <a:prstGeom prst="rect">
            <a:avLst/>
          </a:prstGeom>
        </p:spPr>
      </p:pic>
      <p:pic>
        <p:nvPicPr>
          <p:cNvPr id="14" name="Picture 13">
            <a:extLst>
              <a:ext uri="{FF2B5EF4-FFF2-40B4-BE49-F238E27FC236}">
                <a16:creationId xmlns:a16="http://schemas.microsoft.com/office/drawing/2014/main" id="{B6F88F39-AA98-41CF-86FE-816760578762}"/>
              </a:ext>
            </a:extLst>
          </p:cNvPr>
          <p:cNvPicPr>
            <a:picLocks noChangeAspect="1"/>
          </p:cNvPicPr>
          <p:nvPr/>
        </p:nvPicPr>
        <p:blipFill>
          <a:blip r:embed="rId7"/>
          <a:stretch>
            <a:fillRect/>
          </a:stretch>
        </p:blipFill>
        <p:spPr>
          <a:xfrm>
            <a:off x="4558995" y="5317431"/>
            <a:ext cx="1537003" cy="770547"/>
          </a:xfrm>
          <a:prstGeom prst="rect">
            <a:avLst/>
          </a:prstGeom>
        </p:spPr>
      </p:pic>
    </p:spTree>
    <p:extLst>
      <p:ext uri="{BB962C8B-B14F-4D97-AF65-F5344CB8AC3E}">
        <p14:creationId xmlns:p14="http://schemas.microsoft.com/office/powerpoint/2010/main" val="280873699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FA37BB-52DC-4C73-BF91-7581A3A275A1}"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EFCBCF0F-3CB1-4B46-A3E1-1CA57D72D845}"/>
              </a:ext>
            </a:extLst>
          </p:cNvPr>
          <p:cNvGraphicFramePr/>
          <p:nvPr>
            <p:extLst>
              <p:ext uri="{D42A27DB-BD31-4B8C-83A1-F6EECF244321}">
                <p14:modId xmlns:p14="http://schemas.microsoft.com/office/powerpoint/2010/main" val="430431326"/>
              </p:ext>
            </p:extLst>
          </p:nvPr>
        </p:nvGraphicFramePr>
        <p:xfrm>
          <a:off x="5220168" y="5771223"/>
          <a:ext cx="946483" cy="6534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45C09DF-8DD7-440F-8886-C37FCD06D41F}"/>
              </a:ext>
            </a:extLst>
          </p:cNvPr>
          <p:cNvGraphicFramePr/>
          <p:nvPr>
            <p:extLst>
              <p:ext uri="{D42A27DB-BD31-4B8C-83A1-F6EECF244321}">
                <p14:modId xmlns:p14="http://schemas.microsoft.com/office/powerpoint/2010/main" val="1645915382"/>
              </p:ext>
            </p:extLst>
          </p:nvPr>
        </p:nvGraphicFramePr>
        <p:xfrm>
          <a:off x="6150610" y="5726787"/>
          <a:ext cx="946483" cy="609586"/>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DCA91C36-DE3C-4ABD-84AA-57577350BEAF}"/>
              </a:ext>
            </a:extLst>
          </p:cNvPr>
          <p:cNvPicPr>
            <a:picLocks noChangeAspect="1"/>
          </p:cNvPicPr>
          <p:nvPr/>
        </p:nvPicPr>
        <p:blipFill>
          <a:blip r:embed="rId6"/>
          <a:stretch>
            <a:fillRect/>
          </a:stretch>
        </p:blipFill>
        <p:spPr>
          <a:xfrm>
            <a:off x="152401" y="1103743"/>
            <a:ext cx="5943599" cy="4071120"/>
          </a:xfrm>
          <a:prstGeom prst="rect">
            <a:avLst/>
          </a:prstGeom>
        </p:spPr>
      </p:pic>
      <p:pic>
        <p:nvPicPr>
          <p:cNvPr id="9" name="Picture 8">
            <a:extLst>
              <a:ext uri="{FF2B5EF4-FFF2-40B4-BE49-F238E27FC236}">
                <a16:creationId xmlns:a16="http://schemas.microsoft.com/office/drawing/2014/main" id="{E5568934-1B59-4836-99C3-956F6BEE1F80}"/>
              </a:ext>
            </a:extLst>
          </p:cNvPr>
          <p:cNvPicPr>
            <a:picLocks noChangeAspect="1"/>
          </p:cNvPicPr>
          <p:nvPr/>
        </p:nvPicPr>
        <p:blipFill>
          <a:blip r:embed="rId7"/>
          <a:stretch>
            <a:fillRect/>
          </a:stretch>
        </p:blipFill>
        <p:spPr>
          <a:xfrm>
            <a:off x="6205220" y="1103743"/>
            <a:ext cx="5888990" cy="4071120"/>
          </a:xfrm>
          <a:prstGeom prst="rect">
            <a:avLst/>
          </a:prstGeom>
        </p:spPr>
      </p:pic>
    </p:spTree>
    <p:extLst>
      <p:ext uri="{BB962C8B-B14F-4D97-AF65-F5344CB8AC3E}">
        <p14:creationId xmlns:p14="http://schemas.microsoft.com/office/powerpoint/2010/main" val="245324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9668582-1DBD-4108-8794-C91696CF27E6}"/>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 RC model has been suffered from image flipping problem (Problem inherited from CNN) </a:t>
            </a:r>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endParaRPr lang="en-US" dirty="0"/>
          </a:p>
          <a:p>
            <a:pPr>
              <a:buFont typeface="Calibri" panose="020F0502020204030204" pitchFamily="34" charset="0"/>
              <a:buChar char="»"/>
            </a:pPr>
            <a:r>
              <a:rPr lang="en-US" dirty="0"/>
              <a:t>RC+TD could maintain input video alignment which indicates the temporal discriminator network has better orientation awareness in its model weight</a:t>
            </a:r>
          </a:p>
          <a:p>
            <a:endParaRPr lang="en-US" dirty="0"/>
          </a:p>
          <a:p>
            <a:endParaRPr lang="en-US" dirty="0"/>
          </a:p>
          <a:p>
            <a:endParaRPr lang="en-US" dirty="0"/>
          </a:p>
          <a:p>
            <a:endParaRPr lang="en-US" dirty="0"/>
          </a:p>
          <a:p>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F62E880-BF14-4A63-B42F-D6B498D96F2F}"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59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Trump-to-Obama</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0608910-1DFB-4DD0-B2F8-E4A1DA7B5384}"/>
              </a:ext>
            </a:extLst>
          </p:cNvPr>
          <p:cNvPicPr>
            <a:picLocks noChangeAspect="1"/>
          </p:cNvPicPr>
          <p:nvPr/>
        </p:nvPicPr>
        <p:blipFill>
          <a:blip r:embed="rId4"/>
          <a:stretch>
            <a:fillRect/>
          </a:stretch>
        </p:blipFill>
        <p:spPr>
          <a:xfrm>
            <a:off x="734095" y="2263328"/>
            <a:ext cx="10723809" cy="1714286"/>
          </a:xfrm>
          <a:prstGeom prst="rect">
            <a:avLst/>
          </a:prstGeom>
        </p:spPr>
      </p:pic>
    </p:spTree>
    <p:extLst>
      <p:ext uri="{BB962C8B-B14F-4D97-AF65-F5344CB8AC3E}">
        <p14:creationId xmlns:p14="http://schemas.microsoft.com/office/powerpoint/2010/main" val="106812184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allpaper ID: 235367 / busy city highway night time traffic at  intersection, highway intersection at night time 4k wallpaper">
            <a:extLst>
              <a:ext uri="{FF2B5EF4-FFF2-40B4-BE49-F238E27FC236}">
                <a16:creationId xmlns:a16="http://schemas.microsoft.com/office/drawing/2014/main" id="{DE3FD3E8-46E1-466C-9932-C3FCFC12A3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5671" y="490684"/>
            <a:ext cx="6554130" cy="3457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t 12,2015:4k Nighttime Traffic in Stock Footage Video (100% Royalty-free)  13600571 | Shutterstock">
            <a:extLst>
              <a:ext uri="{FF2B5EF4-FFF2-40B4-BE49-F238E27FC236}">
                <a16:creationId xmlns:a16="http://schemas.microsoft.com/office/drawing/2014/main" id="{17B77F24-86CB-465F-8AFA-A96E5D02E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555" y="1404223"/>
            <a:ext cx="6554130" cy="34571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mbai Traffic in Night Time Stock Footage Video (100% Royalty-free)  6025649 | Shutterstock">
            <a:extLst>
              <a:ext uri="{FF2B5EF4-FFF2-40B4-BE49-F238E27FC236}">
                <a16:creationId xmlns:a16="http://schemas.microsoft.com/office/drawing/2014/main" id="{D0601D6B-D8C6-4FD7-8FCB-BBA5C9B77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419" y="2676016"/>
            <a:ext cx="6744928" cy="345712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BA6730A-5C10-45FD-9591-288EB43C99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1091795-7C72-42CB-8A39-D6861CD8EF80}"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Footer Placeholder 3">
            <a:extLst>
              <a:ext uri="{FF2B5EF4-FFF2-40B4-BE49-F238E27FC236}">
                <a16:creationId xmlns:a16="http://schemas.microsoft.com/office/drawing/2014/main" id="{56FEDE2A-0C2F-4D82-8A67-CCA378897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Slide Number Placeholder 4">
            <a:extLst>
              <a:ext uri="{FF2B5EF4-FFF2-40B4-BE49-F238E27FC236}">
                <a16:creationId xmlns:a16="http://schemas.microsoft.com/office/drawing/2014/main" id="{FF40FC24-6588-4DE2-BBFE-ED8864FF5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extLst>
      <p:ext uri="{BB962C8B-B14F-4D97-AF65-F5344CB8AC3E}">
        <p14:creationId xmlns:p14="http://schemas.microsoft.com/office/powerpoint/2010/main" val="12346971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3A12834A-B38C-4900-B4E7-BC3BC2A93A02}"/>
              </a:ext>
            </a:extLst>
          </p:cNvPr>
          <p:cNvGraphicFramePr>
            <a:graphicFrameLocks noGrp="1"/>
          </p:cNvGraphicFramePr>
          <p:nvPr>
            <p:extLst>
              <p:ext uri="{D42A27DB-BD31-4B8C-83A1-F6EECF244321}">
                <p14:modId xmlns:p14="http://schemas.microsoft.com/office/powerpoint/2010/main" val="170411642"/>
              </p:ext>
            </p:extLst>
          </p:nvPr>
        </p:nvGraphicFramePr>
        <p:xfrm>
          <a:off x="1835770" y="2030866"/>
          <a:ext cx="8520459" cy="2796268"/>
        </p:xfrm>
        <a:graphic>
          <a:graphicData uri="http://schemas.openxmlformats.org/drawingml/2006/table">
            <a:tbl>
              <a:tblPr firstRow="1" firstCol="1" bandRow="1">
                <a:tableStyleId>{5940675A-B579-460E-94D1-54222C63F5DA}</a:tableStyleId>
              </a:tblPr>
              <a:tblGrid>
                <a:gridCol w="1362953">
                  <a:extLst>
                    <a:ext uri="{9D8B030D-6E8A-4147-A177-3AD203B41FA5}">
                      <a16:colId xmlns:a16="http://schemas.microsoft.com/office/drawing/2014/main" val="3852287545"/>
                    </a:ext>
                  </a:extLst>
                </a:gridCol>
                <a:gridCol w="451857">
                  <a:extLst>
                    <a:ext uri="{9D8B030D-6E8A-4147-A177-3AD203B41FA5}">
                      <a16:colId xmlns:a16="http://schemas.microsoft.com/office/drawing/2014/main" val="3393179384"/>
                    </a:ext>
                  </a:extLst>
                </a:gridCol>
                <a:gridCol w="1557958">
                  <a:extLst>
                    <a:ext uri="{9D8B030D-6E8A-4147-A177-3AD203B41FA5}">
                      <a16:colId xmlns:a16="http://schemas.microsoft.com/office/drawing/2014/main" val="512898618"/>
                    </a:ext>
                  </a:extLst>
                </a:gridCol>
                <a:gridCol w="1739507">
                  <a:extLst>
                    <a:ext uri="{9D8B030D-6E8A-4147-A177-3AD203B41FA5}">
                      <a16:colId xmlns:a16="http://schemas.microsoft.com/office/drawing/2014/main" val="3981131928"/>
                    </a:ext>
                  </a:extLst>
                </a:gridCol>
                <a:gridCol w="1454354">
                  <a:extLst>
                    <a:ext uri="{9D8B030D-6E8A-4147-A177-3AD203B41FA5}">
                      <a16:colId xmlns:a16="http://schemas.microsoft.com/office/drawing/2014/main" val="4009409244"/>
                    </a:ext>
                  </a:extLst>
                </a:gridCol>
                <a:gridCol w="1953830">
                  <a:extLst>
                    <a:ext uri="{9D8B030D-6E8A-4147-A177-3AD203B41FA5}">
                      <a16:colId xmlns:a16="http://schemas.microsoft.com/office/drawing/2014/main" val="3161923934"/>
                    </a:ext>
                  </a:extLst>
                </a:gridCol>
              </a:tblGrid>
              <a:tr h="452717">
                <a:tc row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Methods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5">
                  <a:txBody>
                    <a:bodyPr/>
                    <a:lstStyle/>
                    <a:p>
                      <a:pPr marL="0" marR="0" lvl="0" indent="0" algn="ctr" defTabSz="914400" rtl="0" eaLnBrk="1" fontAlgn="auto" latinLnBrk="0" hangingPunct="1">
                        <a:lnSpc>
                          <a:spcPct val="150000"/>
                        </a:lnSpc>
                        <a:spcBef>
                          <a:spcPts val="1200"/>
                        </a:spcBef>
                        <a:spcAft>
                          <a:spcPts val="1200"/>
                        </a:spcAft>
                        <a:buClrTx/>
                        <a:buSzTx/>
                        <a:buFontTx/>
                        <a:buNone/>
                        <a:tabLst/>
                        <a:defRPr/>
                      </a:pPr>
                      <a:r>
                        <a:rPr lang="en-US" sz="2200" kern="1200" dirty="0">
                          <a:solidFill>
                            <a:schemeClr val="tx1"/>
                          </a:solidFill>
                          <a:effectLst/>
                          <a:latin typeface="+mj-lt"/>
                          <a:ea typeface="Cambria Math" panose="02040503050406030204" pitchFamily="18" charset="0"/>
                          <a:cs typeface="+mn-cs"/>
                        </a:rPr>
                        <a:t>Abiy to </a:t>
                      </a:r>
                      <a:r>
                        <a:rPr lang="en-US" sz="2200" kern="1200" dirty="0" err="1">
                          <a:solidFill>
                            <a:schemeClr val="tx1"/>
                          </a:solidFill>
                          <a:effectLst/>
                          <a:latin typeface="+mj-lt"/>
                          <a:ea typeface="Cambria Math" panose="02040503050406030204" pitchFamily="18" charset="0"/>
                          <a:cs typeface="+mn-cs"/>
                        </a:rPr>
                        <a:t>Debretsion</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0386028"/>
                  </a:ext>
                </a:extLst>
              </a:tr>
              <a:tr h="288426">
                <a:tc vMerge="1">
                  <a:txBody>
                    <a:bodyPr/>
                    <a:lstStyle/>
                    <a:p>
                      <a:endParaRPr lang="en-US"/>
                    </a:p>
                  </a:txBody>
                  <a:tcPr/>
                </a:tc>
                <a:tc gridSpan="3">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IS</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rowSpan="2" gridSpan="2">
                  <a:txBody>
                    <a:bodyPr/>
                    <a:lstStyle/>
                    <a:p>
                      <a:pPr algn="ctr">
                        <a:lnSpc>
                          <a:spcPct val="150000"/>
                        </a:lnSpc>
                        <a:spcBef>
                          <a:spcPts val="1200"/>
                        </a:spcBef>
                        <a:spcAft>
                          <a:spcPts val="1200"/>
                        </a:spcAft>
                      </a:pPr>
                      <a:r>
                        <a:rPr lang="en-US" sz="2200" dirty="0">
                          <a:effectLst/>
                          <a:latin typeface="+mj-lt"/>
                          <a:ea typeface="Cambria Math" panose="02040503050406030204" pitchFamily="18" charset="0"/>
                        </a:rPr>
                        <a:t>Average Human evaluation study per domain</a:t>
                      </a:r>
                      <a:endParaRPr lang="en-US" sz="220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extLst>
                  <a:ext uri="{0D108BD9-81ED-4DB2-BD59-A6C34878D82A}">
                    <a16:rowId xmlns:a16="http://schemas.microsoft.com/office/drawing/2014/main" val="1259170216"/>
                  </a:ext>
                </a:extLst>
              </a:tr>
              <a:tr h="0">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Real dataset</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i="1">
                          <a:effectLst/>
                          <a:latin typeface="Times New Roman" panose="02020603050405020304" pitchFamily="18" charset="0"/>
                          <a:ea typeface="Calibri" panose="020F0502020204030204" pitchFamily="34" charset="0"/>
                          <a:cs typeface="Times New Roman" panose="02020603050405020304" pitchFamily="18" charset="0"/>
                        </a:rPr>
                        <a:t>1.250±0.055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i="1" dirty="0">
                          <a:effectLst/>
                          <a:latin typeface="Times New Roman" panose="02020603050405020304" pitchFamily="18" charset="0"/>
                          <a:ea typeface="Calibri" panose="020F0502020204030204" pitchFamily="34" charset="0"/>
                          <a:cs typeface="Times New Roman" panose="02020603050405020304" pitchFamily="18" charset="0"/>
                        </a:rPr>
                        <a:t>1.475±0.047</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34926737"/>
                  </a:ext>
                </a:extLst>
              </a:tr>
              <a:tr h="463218">
                <a:tc gridSpan="2">
                  <a:txBody>
                    <a:bodyPr/>
                    <a:lstStyle/>
                    <a:p>
                      <a:pPr algn="l">
                        <a:lnSpc>
                          <a:spcPct val="150000"/>
                        </a:lnSpc>
                        <a:spcBef>
                          <a:spcPts val="1200"/>
                        </a:spcBef>
                        <a:spcAft>
                          <a:spcPts val="1200"/>
                        </a:spcAft>
                      </a:pPr>
                      <a:r>
                        <a:rPr lang="en-US" sz="2200">
                          <a:effectLst/>
                          <a:latin typeface="+mj-lt"/>
                          <a:ea typeface="Cambria Math" panose="02040503050406030204" pitchFamily="18" charset="0"/>
                        </a:rPr>
                        <a:t> </a:t>
                      </a:r>
                      <a:endParaRPr lang="en-US" sz="2200" b="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Debretsion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Abiy</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128996"/>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1.171±0.054</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1.314±0.033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9557654"/>
                  </a:ext>
                </a:extLst>
              </a:tr>
              <a:tr h="463218">
                <a:tc gridSpan="2">
                  <a:txBody>
                    <a:bodyPr/>
                    <a:lstStyle/>
                    <a:p>
                      <a:pPr algn="l">
                        <a:lnSpc>
                          <a:spcPct val="150000"/>
                        </a:lnSpc>
                        <a:spcBef>
                          <a:spcPts val="1200"/>
                        </a:spcBef>
                        <a:spcAft>
                          <a:spcPts val="1200"/>
                        </a:spcAft>
                      </a:pPr>
                      <a:r>
                        <a:rPr lang="en-US" sz="2200" dirty="0">
                          <a:effectLst/>
                          <a:latin typeface="+mj-lt"/>
                          <a:ea typeface="Cambria Math" panose="02040503050406030204" pitchFamily="18" charset="0"/>
                        </a:rPr>
                        <a:t>RC + TD</a:t>
                      </a:r>
                      <a:endParaRPr lang="en-US" sz="2200" b="0" dirty="0">
                        <a:effectLst/>
                        <a:latin typeface="+mj-lt"/>
                        <a:ea typeface="Cambria Math" panose="020405030504060302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lnSpc>
                          <a:spcPct val="150000"/>
                        </a:lnSpc>
                        <a:spcBef>
                          <a:spcPts val="1200"/>
                        </a:spcBef>
                        <a:spcAft>
                          <a:spcPts val="1200"/>
                        </a:spcAft>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1.218±0.030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a:effectLst/>
                          <a:latin typeface="Times New Roman" panose="02020603050405020304" pitchFamily="18" charset="0"/>
                          <a:ea typeface="Calibri" panose="020F0502020204030204" pitchFamily="34" charset="0"/>
                          <a:cs typeface="Times New Roman" panose="02020603050405020304" pitchFamily="18" charset="0"/>
                        </a:rPr>
                        <a:t>1.307±0.031</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50000"/>
                        </a:lnSpc>
                        <a:spcBef>
                          <a:spcPts val="1200"/>
                        </a:spcBef>
                        <a:spcAft>
                          <a:spcPts val="12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65%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2672150"/>
                  </a:ext>
                </a:extLst>
              </a:tr>
            </a:tbl>
          </a:graphicData>
        </a:graphic>
      </p:graphicFrame>
    </p:spTree>
    <p:extLst>
      <p:ext uri="{BB962C8B-B14F-4D97-AF65-F5344CB8AC3E}">
        <p14:creationId xmlns:p14="http://schemas.microsoft.com/office/powerpoint/2010/main" val="306853363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61</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Abiy-to-</a:t>
            </a:r>
            <a:r>
              <a:rPr lang="en-US" dirty="0" err="1">
                <a:latin typeface="Helvetica" panose="020B0604020202020204" pitchFamily="34" charset="0"/>
                <a:cs typeface="Helvetica" panose="020B0604020202020204" pitchFamily="34" charset="0"/>
              </a:rPr>
              <a:t>Debertsion</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596920696"/>
              </p:ext>
            </p:extLst>
          </p:nvPr>
        </p:nvGraphicFramePr>
        <p:xfrm>
          <a:off x="1279608" y="1235242"/>
          <a:ext cx="4603583" cy="39784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1274207339"/>
              </p:ext>
            </p:extLst>
          </p:nvPr>
        </p:nvGraphicFramePr>
        <p:xfrm>
          <a:off x="6308809" y="1235242"/>
          <a:ext cx="4603582" cy="3978442"/>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07339" y="5816866"/>
            <a:ext cx="977322" cy="613859"/>
          </a:xfrm>
          <a:prstGeom prst="rect">
            <a:avLst/>
          </a:prstGeom>
        </p:spPr>
      </p:pic>
    </p:spTree>
    <p:extLst>
      <p:ext uri="{BB962C8B-B14F-4D97-AF65-F5344CB8AC3E}">
        <p14:creationId xmlns:p14="http://schemas.microsoft.com/office/powerpoint/2010/main" val="459073039"/>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
        <p:nvSpPr>
          <p:cNvPr id="6" name="Rectangle 1">
            <a:extLst>
              <a:ext uri="{FF2B5EF4-FFF2-40B4-BE49-F238E27FC236}">
                <a16:creationId xmlns:a16="http://schemas.microsoft.com/office/drawing/2014/main" id="{E9A5BBDB-D49B-44B4-87A2-715FEBB784FB}"/>
              </a:ext>
            </a:extLst>
          </p:cNvPr>
          <p:cNvSpPr>
            <a:spLocks noChangeArrowheads="1"/>
          </p:cNvSpPr>
          <p:nvPr/>
        </p:nvSpPr>
        <p:spPr bwMode="auto">
          <a:xfrm>
            <a:off x="2514600" y="1884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Chart 11">
            <a:extLst>
              <a:ext uri="{FF2B5EF4-FFF2-40B4-BE49-F238E27FC236}">
                <a16:creationId xmlns:a16="http://schemas.microsoft.com/office/drawing/2014/main" id="{F2DE3395-716C-45CC-9962-DD48D348CCD2}"/>
              </a:ext>
            </a:extLst>
          </p:cNvPr>
          <p:cNvGraphicFramePr/>
          <p:nvPr>
            <p:extLst>
              <p:ext uri="{D42A27DB-BD31-4B8C-83A1-F6EECF244321}">
                <p14:modId xmlns:p14="http://schemas.microsoft.com/office/powerpoint/2010/main" val="3192316543"/>
              </p:ext>
            </p:extLst>
          </p:nvPr>
        </p:nvGraphicFramePr>
        <p:xfrm>
          <a:off x="4251408" y="124566"/>
          <a:ext cx="1844592" cy="788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7689F2A8-EA74-4C96-97FF-54AC3F6CAC26}"/>
              </a:ext>
            </a:extLst>
          </p:cNvPr>
          <p:cNvGraphicFramePr/>
          <p:nvPr>
            <p:extLst>
              <p:ext uri="{D42A27DB-BD31-4B8C-83A1-F6EECF244321}">
                <p14:modId xmlns:p14="http://schemas.microsoft.com/office/powerpoint/2010/main" val="810288158"/>
              </p:ext>
            </p:extLst>
          </p:nvPr>
        </p:nvGraphicFramePr>
        <p:xfrm>
          <a:off x="6308809" y="101897"/>
          <a:ext cx="1844591" cy="394496"/>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A56E8DB6-39F5-4F74-88A3-C736DDBBDB52}"/>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464067" y="541725"/>
            <a:ext cx="5689484" cy="6134418"/>
          </a:xfrm>
          <a:prstGeom prst="rect">
            <a:avLst/>
          </a:prstGeom>
        </p:spPr>
      </p:pic>
    </p:spTree>
    <p:extLst>
      <p:ext uri="{BB962C8B-B14F-4D97-AF65-F5344CB8AC3E}">
        <p14:creationId xmlns:p14="http://schemas.microsoft.com/office/powerpoint/2010/main" val="237632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Video-to-Video translation should exploited both spatial and temporal information.</a:t>
            </a:r>
          </a:p>
          <a:p>
            <a:pPr>
              <a:buFont typeface="Calibri" panose="020F0502020204030204" pitchFamily="34" charset="0"/>
              <a:buChar char="»"/>
            </a:pPr>
            <a:r>
              <a:rPr lang="en-US" dirty="0"/>
              <a:t> Early work relay on cycle consistency for content translation but result object disappearance problem. </a:t>
            </a:r>
          </a:p>
          <a:p>
            <a:pPr>
              <a:buFont typeface="Calibri" panose="020F0502020204030204" pitchFamily="34" charset="0"/>
              <a:buChar char="»"/>
            </a:pPr>
            <a:r>
              <a:rPr lang="en-US" dirty="0"/>
              <a:t>To mitigate object disappearance problem loss-preserving constraint introduce to minimize feature map difference between original input and translated output.</a:t>
            </a:r>
          </a:p>
          <a:p>
            <a:pPr>
              <a:buFont typeface="Calibri" panose="020F0502020204030204" pitchFamily="34" charset="0"/>
              <a:buChar char="»"/>
            </a:pPr>
            <a:r>
              <a:rPr lang="en-US" dirty="0"/>
              <a:t>Temporal discriminator network check temporal coherency between the generate frames has been introduced to further minimize object dislocation problem.</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63</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503287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idx="1"/>
          </p:nvPr>
        </p:nvSpPr>
        <p:spPr>
          <a:xfrm>
            <a:off x="838200" y="974092"/>
            <a:ext cx="10515600" cy="5202871"/>
          </a:xfrm>
        </p:spPr>
        <p:txBody>
          <a:bodyPr/>
          <a:lstStyle/>
          <a:p>
            <a:pPr>
              <a:buFont typeface="Calibri" panose="020F0502020204030204" pitchFamily="34" charset="0"/>
              <a:buChar char="»"/>
            </a:pPr>
            <a:r>
              <a:rPr lang="en-US" dirty="0"/>
              <a:t>Proposed model impacted by </a:t>
            </a:r>
          </a:p>
          <a:p>
            <a:pPr lvl="1">
              <a:buFont typeface="Calibri" panose="020F0502020204030204" pitchFamily="34" charset="0"/>
              <a:buChar char="»"/>
            </a:pPr>
            <a:r>
              <a:rPr lang="en-US" dirty="0"/>
              <a:t>The Efficientnet-B7 model performance on such datasets.</a:t>
            </a:r>
          </a:p>
          <a:p>
            <a:pPr lvl="1">
              <a:buFont typeface="Calibri" panose="020F0502020204030204" pitchFamily="34" charset="0"/>
              <a:buChar char="»"/>
            </a:pPr>
            <a:r>
              <a:rPr lang="en-US" dirty="0"/>
              <a:t>Dataset size </a:t>
            </a:r>
            <a:r>
              <a:rPr lang="en-US" i="1" dirty="0"/>
              <a:t>(Collapse in small datasets but improved by gradient penalty).</a:t>
            </a:r>
          </a:p>
          <a:p>
            <a:pPr>
              <a:buFont typeface="Calibri" panose="020F0502020204030204" pitchFamily="34" charset="0"/>
              <a:buChar char="»"/>
            </a:pPr>
            <a:r>
              <a:rPr lang="en-US" dirty="0"/>
              <a:t>Ablation study has been  conducted to decided temporal discriminator type.</a:t>
            </a:r>
          </a:p>
          <a:p>
            <a:pPr>
              <a:buFont typeface="Calibri" panose="020F0502020204030204" pitchFamily="34" charset="0"/>
              <a:buChar char="»"/>
            </a:pPr>
            <a:r>
              <a:rPr lang="en-US" dirty="0"/>
              <a:t>Cycle GAN is not complex enough for video translation.(with respect)</a:t>
            </a:r>
          </a:p>
          <a:p>
            <a:pPr>
              <a:buFont typeface="Calibri" panose="020F0502020204030204" pitchFamily="34" charset="0"/>
              <a:buChar char="»"/>
            </a:pPr>
            <a:r>
              <a:rPr lang="en-US" dirty="0"/>
              <a:t>Temporal discriminator network help the network to be aware on spatial and temporal changes.</a:t>
            </a:r>
          </a:p>
          <a:p>
            <a:pPr>
              <a:buFont typeface="Calibri" panose="020F0502020204030204" pitchFamily="34" charset="0"/>
              <a:buChar char="»"/>
            </a:pPr>
            <a:r>
              <a:rPr lang="en-US" dirty="0"/>
              <a:t>CC+CP+TD performed advantage by 60 % on CC and 35 % on CC+CP.</a:t>
            </a:r>
          </a:p>
          <a:p>
            <a:pPr>
              <a:buFont typeface="Calibri" panose="020F0502020204030204" pitchFamily="34" charset="0"/>
              <a:buChar char="»"/>
            </a:pPr>
            <a:endParaRPr lang="en-US" dirty="0"/>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64</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Conclusion and 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1736535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8B93D5F-115E-4E5D-A28C-DA5407290FA0}"/>
              </a:ext>
            </a:extLst>
          </p:cNvPr>
          <p:cNvSpPr>
            <a:spLocks noGrp="1"/>
          </p:cNvSpPr>
          <p:nvPr>
            <p:ph sz="half" idx="1"/>
          </p:nvPr>
        </p:nvSpPr>
        <p:spPr/>
        <p:txBody>
          <a:bodyPr/>
          <a:lstStyle/>
          <a:p>
            <a:pPr>
              <a:buFont typeface="Calibri" panose="020F0502020204030204" pitchFamily="34" charset="0"/>
              <a:buChar char="»"/>
            </a:pPr>
            <a:r>
              <a:rPr lang="en-US" dirty="0"/>
              <a:t>Retune feature extraction network (EfficientNET-B7) on the training dataset.</a:t>
            </a:r>
          </a:p>
          <a:p>
            <a:pPr>
              <a:buFont typeface="Calibri" panose="020F0502020204030204" pitchFamily="34" charset="0"/>
              <a:buChar char="»"/>
            </a:pPr>
            <a:r>
              <a:rPr lang="en-US" dirty="0"/>
              <a:t>Better temporal discriminator network design.</a:t>
            </a:r>
          </a:p>
          <a:p>
            <a:pPr marL="0" indent="0">
              <a:buNone/>
            </a:pPr>
            <a:endParaRPr lang="en-US" dirty="0"/>
          </a:p>
        </p:txBody>
      </p:sp>
      <p:sp>
        <p:nvSpPr>
          <p:cNvPr id="6" name="Content Placeholder 5">
            <a:extLst>
              <a:ext uri="{FF2B5EF4-FFF2-40B4-BE49-F238E27FC236}">
                <a16:creationId xmlns:a16="http://schemas.microsoft.com/office/drawing/2014/main" id="{3381A4BB-7091-4A20-95C1-4C837DF94D72}"/>
              </a:ext>
            </a:extLst>
          </p:cNvPr>
          <p:cNvSpPr>
            <a:spLocks noGrp="1"/>
          </p:cNvSpPr>
          <p:nvPr>
            <p:ph sz="half" idx="2"/>
          </p:nvPr>
        </p:nvSpPr>
        <p:spPr/>
        <p:txBody>
          <a:bodyPr/>
          <a:lstStyle/>
          <a:p>
            <a:pPr>
              <a:buFont typeface="Calibri" panose="020F0502020204030204" pitchFamily="34" charset="0"/>
              <a:buChar char="»"/>
            </a:pPr>
            <a:r>
              <a:rPr lang="en-US" dirty="0"/>
              <a:t>Construct synthetic intermediate frames between successive frames (HFR videos)</a:t>
            </a:r>
          </a:p>
        </p:txBody>
      </p:sp>
      <p:sp>
        <p:nvSpPr>
          <p:cNvPr id="2" name="Date Placeholder 1">
            <a:extLst>
              <a:ext uri="{FF2B5EF4-FFF2-40B4-BE49-F238E27FC236}">
                <a16:creationId xmlns:a16="http://schemas.microsoft.com/office/drawing/2014/main" id="{8905F156-3503-44C9-AAF8-32BF278E1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CDD7C5B-CA78-464F-9C64-6574D437071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EC09BCED-8B2A-42DF-9F70-695EF0BB8C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A6F04ADF-C0BF-4FFF-876F-90E7239A1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7" name="标题 1">
            <a:extLst>
              <a:ext uri="{FF2B5EF4-FFF2-40B4-BE49-F238E27FC236}">
                <a16:creationId xmlns:a16="http://schemas.microsoft.com/office/drawing/2014/main" id="{BB1F0626-3508-423B-B281-9A87EF9434A9}"/>
              </a:ext>
            </a:extLst>
          </p:cNvPr>
          <p:cNvSpPr txBox="1">
            <a:spLocks/>
          </p:cNvSpPr>
          <p:nvPr/>
        </p:nvSpPr>
        <p:spPr>
          <a:xfrm>
            <a:off x="1543050" y="140655"/>
            <a:ext cx="9810750" cy="833437"/>
          </a:xfrm>
          <a:prstGeom prst="rect">
            <a:avLst/>
          </a:prstGeom>
          <a:noFill/>
          <a:ln w="9525">
            <a:noFill/>
          </a:ln>
        </p:spPr>
        <p:txBody>
          <a:bodyPr vert="horz" wrap="square" lIns="91440" tIns="45720" rIns="91440" bIns="45720"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eaLnBrk="1" hangingPunct="1"/>
            <a:endParaRPr lang="en-US" altLang="zh-CN" dirty="0">
              <a:cs typeface="Helvetica" panose="020B0604020202020204" pitchFamily="34" charset="0"/>
            </a:endParaRPr>
          </a:p>
          <a:p>
            <a:pPr eaLnBrk="1" hangingPunct="1"/>
            <a:r>
              <a:rPr lang="en-US" dirty="0">
                <a:latin typeface="Helvetica" panose="020B0604020202020204" pitchFamily="34" charset="0"/>
                <a:cs typeface="Helvetica" panose="020B0604020202020204" pitchFamily="34" charset="0"/>
              </a:rPr>
              <a:t>Future work</a:t>
            </a:r>
            <a:br>
              <a:rPr lang="en-US" altLang="zh-CN" dirty="0">
                <a:cs typeface="Helvetica" panose="020B0604020202020204" pitchFamily="34" charset="0"/>
              </a:rPr>
            </a:br>
            <a:endParaRPr lang="zh-CN" altLang="en-US" dirty="0"/>
          </a:p>
        </p:txBody>
      </p:sp>
      <p:pic>
        <p:nvPicPr>
          <p:cNvPr id="10" name="Picture 9" descr="Logo.png">
            <a:extLst>
              <a:ext uri="{FF2B5EF4-FFF2-40B4-BE49-F238E27FC236}">
                <a16:creationId xmlns:a16="http://schemas.microsoft.com/office/drawing/2014/main" id="{60C12033-0191-48EA-9E49-F2C2B2A202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4156480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19459" name="文本框 4"/>
          <p:cNvSpPr txBox="1"/>
          <p:nvPr>
            <p:custDataLst>
              <p:tags r:id="rId3"/>
            </p:custDataLst>
          </p:nvPr>
        </p:nvSpPr>
        <p:spPr>
          <a:xfrm>
            <a:off x="2014538" y="2168525"/>
            <a:ext cx="8166100" cy="2441575"/>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9600" dirty="0">
                <a:solidFill>
                  <a:srgbClr val="FBFBFB"/>
                </a:solidFill>
                <a:latin typeface="Calibri" panose="020F0502020204030204" pitchFamily="34" charset="0"/>
                <a:ea typeface="Calibri" panose="020F0502020204030204" pitchFamily="34" charset="0"/>
              </a:rPr>
              <a:t>THANK YOU</a:t>
            </a:r>
            <a:endParaRPr lang="zh-CN" altLang="en-US" sz="9600">
              <a:solidFill>
                <a:srgbClr val="FBFBFB"/>
              </a:solidFill>
              <a:latin typeface="Calibri" panose="020F0502020204030204" pitchFamily="34" charset="0"/>
              <a:ea typeface="Calibri" panose="020F0502020204030204" pitchFamily="34" charset="0"/>
            </a:endParaRPr>
          </a:p>
        </p:txBody>
      </p:sp>
      <p:sp>
        <p:nvSpPr>
          <p:cNvPr id="7" name="任意多边形 6"/>
          <p:cNvSpPr/>
          <p:nvPr>
            <p:custDataLst>
              <p:tags r:id="rId4"/>
            </p:custDataLst>
          </p:nvPr>
        </p:nvSpPr>
        <p:spPr>
          <a:xfrm rot="699482">
            <a:off x="8721725" y="2024063"/>
            <a:ext cx="936625" cy="928688"/>
          </a:xfrm>
          <a:custGeom>
            <a:avLst/>
            <a:gdLst>
              <a:gd name="connsiteX0" fmla="*/ 266700 w 533400"/>
              <a:gd name="connsiteY0" fmla="*/ 0 h 485776"/>
              <a:gd name="connsiteX1" fmla="*/ 533400 w 533400"/>
              <a:gd name="connsiteY1" fmla="*/ 219076 h 485776"/>
              <a:gd name="connsiteX2" fmla="*/ 266700 w 533400"/>
              <a:gd name="connsiteY2" fmla="*/ 438152 h 485776"/>
              <a:gd name="connsiteX3" fmla="*/ 226318 w 533400"/>
              <a:gd name="connsiteY3" fmla="*/ 434808 h 485776"/>
              <a:gd name="connsiteX4" fmla="*/ 228600 w 533400"/>
              <a:gd name="connsiteY4" fmla="*/ 435769 h 485776"/>
              <a:gd name="connsiteX5" fmla="*/ 154781 w 533400"/>
              <a:gd name="connsiteY5" fmla="*/ 485776 h 485776"/>
              <a:gd name="connsiteX6" fmla="*/ 140129 w 533400"/>
              <a:gd name="connsiteY6" fmla="*/ 408331 h 485776"/>
              <a:gd name="connsiteX7" fmla="*/ 78115 w 533400"/>
              <a:gd name="connsiteY7" fmla="*/ 373986 h 485776"/>
              <a:gd name="connsiteX8" fmla="*/ 0 w 533400"/>
              <a:gd name="connsiteY8" fmla="*/ 219076 h 485776"/>
              <a:gd name="connsiteX9" fmla="*/ 266700 w 533400"/>
              <a:gd name="connsiteY9" fmla="*/ 0 h 485776"/>
              <a:gd name="connsiteX0-1" fmla="*/ 266700 w 533400"/>
              <a:gd name="connsiteY0-2" fmla="*/ 0 h 485776"/>
              <a:gd name="connsiteX1-3" fmla="*/ 533400 w 533400"/>
              <a:gd name="connsiteY1-4" fmla="*/ 219076 h 485776"/>
              <a:gd name="connsiteX2-5" fmla="*/ 266700 w 533400"/>
              <a:gd name="connsiteY2-6" fmla="*/ 438152 h 485776"/>
              <a:gd name="connsiteX3-7" fmla="*/ 226318 w 533400"/>
              <a:gd name="connsiteY3-8" fmla="*/ 434808 h 485776"/>
              <a:gd name="connsiteX4-9" fmla="*/ 228600 w 533400"/>
              <a:gd name="connsiteY4-10" fmla="*/ 435769 h 485776"/>
              <a:gd name="connsiteX5-11" fmla="*/ 154781 w 533400"/>
              <a:gd name="connsiteY5-12" fmla="*/ 485776 h 485776"/>
              <a:gd name="connsiteX6-13" fmla="*/ 140129 w 533400"/>
              <a:gd name="connsiteY6-14" fmla="*/ 408331 h 485776"/>
              <a:gd name="connsiteX7-15" fmla="*/ 78115 w 533400"/>
              <a:gd name="connsiteY7-16" fmla="*/ 373986 h 485776"/>
              <a:gd name="connsiteX8-17" fmla="*/ 0 w 533400"/>
              <a:gd name="connsiteY8-18" fmla="*/ 219076 h 485776"/>
              <a:gd name="connsiteX9-19" fmla="*/ 266700 w 533400"/>
              <a:gd name="connsiteY9-20" fmla="*/ 0 h 485776"/>
              <a:gd name="connsiteX0-21" fmla="*/ 266700 w 533400"/>
              <a:gd name="connsiteY0-22" fmla="*/ 0 h 485776"/>
              <a:gd name="connsiteX1-23" fmla="*/ 533400 w 533400"/>
              <a:gd name="connsiteY1-24" fmla="*/ 219076 h 485776"/>
              <a:gd name="connsiteX2-25" fmla="*/ 266700 w 533400"/>
              <a:gd name="connsiteY2-26" fmla="*/ 438152 h 485776"/>
              <a:gd name="connsiteX3-27" fmla="*/ 226318 w 533400"/>
              <a:gd name="connsiteY3-28" fmla="*/ 434808 h 485776"/>
              <a:gd name="connsiteX4-29" fmla="*/ 228600 w 533400"/>
              <a:gd name="connsiteY4-30" fmla="*/ 435769 h 485776"/>
              <a:gd name="connsiteX5-31" fmla="*/ 154781 w 533400"/>
              <a:gd name="connsiteY5-32" fmla="*/ 485776 h 485776"/>
              <a:gd name="connsiteX6-33" fmla="*/ 140129 w 533400"/>
              <a:gd name="connsiteY6-34" fmla="*/ 408331 h 485776"/>
              <a:gd name="connsiteX7-35" fmla="*/ 78115 w 533400"/>
              <a:gd name="connsiteY7-36" fmla="*/ 373986 h 485776"/>
              <a:gd name="connsiteX8-37" fmla="*/ 0 w 533400"/>
              <a:gd name="connsiteY8-38" fmla="*/ 219076 h 485776"/>
              <a:gd name="connsiteX9-39" fmla="*/ 266700 w 533400"/>
              <a:gd name="connsiteY9-40" fmla="*/ 0 h 4857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533400" h="485776">
                <a:moveTo>
                  <a:pt x="266700" y="0"/>
                </a:moveTo>
                <a:cubicBezTo>
                  <a:pt x="413994" y="0"/>
                  <a:pt x="533400" y="98084"/>
                  <a:pt x="533400" y="219076"/>
                </a:cubicBezTo>
                <a:cubicBezTo>
                  <a:pt x="533400" y="340068"/>
                  <a:pt x="413994" y="438152"/>
                  <a:pt x="266700" y="438152"/>
                </a:cubicBezTo>
                <a:lnTo>
                  <a:pt x="226318" y="434808"/>
                </a:lnTo>
                <a:lnTo>
                  <a:pt x="228600" y="435769"/>
                </a:lnTo>
                <a:cubicBezTo>
                  <a:pt x="203994" y="452438"/>
                  <a:pt x="203476" y="475989"/>
                  <a:pt x="154781" y="485776"/>
                </a:cubicBezTo>
                <a:cubicBezTo>
                  <a:pt x="163662" y="453078"/>
                  <a:pt x="145013" y="434146"/>
                  <a:pt x="140129" y="408331"/>
                </a:cubicBezTo>
                <a:lnTo>
                  <a:pt x="78115" y="373986"/>
                </a:lnTo>
                <a:cubicBezTo>
                  <a:pt x="29851" y="334341"/>
                  <a:pt x="0" y="279572"/>
                  <a:pt x="0" y="219076"/>
                </a:cubicBezTo>
                <a:cubicBezTo>
                  <a:pt x="0" y="98084"/>
                  <a:pt x="119406" y="0"/>
                  <a:pt x="2667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 name="Date Placeholder 1">
            <a:extLst>
              <a:ext uri="{FF2B5EF4-FFF2-40B4-BE49-F238E27FC236}">
                <a16:creationId xmlns:a16="http://schemas.microsoft.com/office/drawing/2014/main" id="{2327FDA6-A2A4-406B-82DF-1AE7D706FA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0A1C441-6C23-4416-BA6F-54E9E890372A}"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DDA992CE-9A13-4CF6-88DF-F0745B8258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E1A721F0-1348-4200-990C-9805116AD2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66</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613807" y="136525"/>
            <a:ext cx="9810750" cy="833437"/>
          </a:xfrm>
        </p:spPr>
        <p:txBody>
          <a:bodyPr vert="horz" wrap="square" lIns="91440" tIns="45720" rIns="91440" bIns="45720" anchor="ctr"/>
          <a:lstStyle/>
          <a:p>
            <a:pPr eaLnBrk="1" hangingPunct="1"/>
            <a:r>
              <a:rPr lang="en-US" altLang="zh-CN" dirty="0"/>
              <a:t>Introduction</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6564086" y="1971047"/>
            <a:ext cx="5216450" cy="3322200"/>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Helvetica" panose="020B0604020202020204" pitchFamily="34" charset="0"/>
                <a:cs typeface="Helvetica" panose="020B0604020202020204" pitchFamily="34" charset="0"/>
              </a:rPr>
              <a:t>Content Translation: transferring </a:t>
            </a:r>
            <a:r>
              <a:rPr lang="en-US" dirty="0">
                <a:solidFill>
                  <a:srgbClr val="FF0000"/>
                </a:solidFill>
                <a:latin typeface="Helvetica" panose="020B0604020202020204" pitchFamily="34" charset="0"/>
                <a:cs typeface="Helvetica" panose="020B0604020202020204" pitchFamily="34" charset="0"/>
              </a:rPr>
              <a:t>of content </a:t>
            </a:r>
            <a:r>
              <a:rPr lang="en-US" dirty="0">
                <a:latin typeface="Helvetica" panose="020B0604020202020204" pitchFamily="34" charset="0"/>
                <a:cs typeface="Helvetica" panose="020B0604020202020204" pitchFamily="34" charset="0"/>
              </a:rPr>
              <a:t>information form </a:t>
            </a:r>
            <a:r>
              <a:rPr lang="en-US" dirty="0">
                <a:solidFill>
                  <a:srgbClr val="FF0000"/>
                </a:solidFill>
                <a:latin typeface="Helvetica" panose="020B0604020202020204" pitchFamily="34" charset="0"/>
                <a:cs typeface="Helvetica" panose="020B0604020202020204" pitchFamily="34" charset="0"/>
              </a:rPr>
              <a:t>one domain to another</a:t>
            </a:r>
            <a:r>
              <a:rPr lang="en-US" dirty="0">
                <a:latin typeface="Helvetica" panose="020B0604020202020204" pitchFamily="34" charset="0"/>
                <a:cs typeface="Helvetica" panose="020B0604020202020204" pitchFamily="34" charset="0"/>
              </a:rPr>
              <a:t>.  </a:t>
            </a:r>
          </a:p>
          <a:p>
            <a:pPr marL="342900" indent="-342900"/>
            <a:r>
              <a:rPr lang="en-US" dirty="0">
                <a:latin typeface="Helvetica" panose="020B0604020202020204" pitchFamily="34" charset="0"/>
                <a:cs typeface="Helvetica" panose="020B0604020202020204" pitchFamily="34" charset="0"/>
              </a:rPr>
              <a:t>While </a:t>
            </a:r>
            <a:r>
              <a:rPr lang="en-US" dirty="0">
                <a:solidFill>
                  <a:srgbClr val="663300"/>
                </a:solidFill>
                <a:latin typeface="Helvetica" panose="020B0604020202020204" pitchFamily="34" charset="0"/>
                <a:cs typeface="Helvetica" panose="020B0604020202020204" pitchFamily="34" charset="0"/>
              </a:rPr>
              <a:t>preserving the </a:t>
            </a:r>
            <a:r>
              <a:rPr lang="en-US" dirty="0">
                <a:solidFill>
                  <a:srgbClr val="FF0000"/>
                </a:solidFill>
                <a:latin typeface="Helvetica" panose="020B0604020202020204" pitchFamily="34" charset="0"/>
                <a:cs typeface="Helvetica" panose="020B0604020202020204" pitchFamily="34" charset="0"/>
              </a:rPr>
              <a:t>content</a:t>
            </a:r>
            <a:r>
              <a:rPr lang="en-US" dirty="0">
                <a:latin typeface="Helvetica" panose="020B0604020202020204" pitchFamily="34" charset="0"/>
                <a:cs typeface="Helvetica" panose="020B0604020202020204" pitchFamily="34" charset="0"/>
              </a:rPr>
              <a:t> of </a:t>
            </a:r>
            <a:r>
              <a:rPr lang="en-US" dirty="0">
                <a:solidFill>
                  <a:srgbClr val="FF0000"/>
                </a:solidFill>
                <a:latin typeface="Helvetica" panose="020B0604020202020204" pitchFamily="34" charset="0"/>
                <a:cs typeface="Helvetica" panose="020B0604020202020204" pitchFamily="34" charset="0"/>
              </a:rPr>
              <a:t>source</a:t>
            </a:r>
            <a:r>
              <a:rPr lang="en-US" dirty="0">
                <a:latin typeface="Helvetica" panose="020B0604020202020204" pitchFamily="34" charset="0"/>
                <a:cs typeface="Helvetica" panose="020B0604020202020204" pitchFamily="34" charset="0"/>
              </a:rPr>
              <a:t> domain and </a:t>
            </a:r>
            <a:r>
              <a:rPr lang="en-US" dirty="0">
                <a:solidFill>
                  <a:srgbClr val="FF0000"/>
                </a:solidFill>
                <a:latin typeface="Helvetica" panose="020B0604020202020204" pitchFamily="34" charset="0"/>
                <a:cs typeface="Helvetica" panose="020B0604020202020204" pitchFamily="34" charset="0"/>
              </a:rPr>
              <a:t>style</a:t>
            </a:r>
            <a:r>
              <a:rPr lang="en-US" dirty="0">
                <a:latin typeface="Helvetica" panose="020B0604020202020204" pitchFamily="34" charset="0"/>
                <a:cs typeface="Helvetica" panose="020B0604020202020204" pitchFamily="34" charset="0"/>
              </a:rPr>
              <a:t> of the </a:t>
            </a:r>
            <a:r>
              <a:rPr lang="en-US" dirty="0">
                <a:solidFill>
                  <a:srgbClr val="FF0000"/>
                </a:solidFill>
                <a:latin typeface="Helvetica" panose="020B0604020202020204" pitchFamily="34" charset="0"/>
                <a:cs typeface="Helvetica" panose="020B0604020202020204" pitchFamily="34" charset="0"/>
              </a:rPr>
              <a:t>target</a:t>
            </a:r>
            <a:r>
              <a:rPr lang="en-US" dirty="0">
                <a:latin typeface="Helvetica" panose="020B0604020202020204" pitchFamily="34" charset="0"/>
                <a:cs typeface="Helvetica" panose="020B0604020202020204" pitchFamily="34" charset="0"/>
              </a:rPr>
              <a:t> domain . </a:t>
            </a:r>
          </a:p>
        </p:txBody>
      </p:sp>
      <p:grpSp>
        <p:nvGrpSpPr>
          <p:cNvPr id="2" name="Group 1">
            <a:extLst>
              <a:ext uri="{FF2B5EF4-FFF2-40B4-BE49-F238E27FC236}">
                <a16:creationId xmlns:a16="http://schemas.microsoft.com/office/drawing/2014/main" id="{4076E8DF-1504-416C-8E00-97580EE8BCF9}"/>
              </a:ext>
            </a:extLst>
          </p:cNvPr>
          <p:cNvGrpSpPr/>
          <p:nvPr/>
        </p:nvGrpSpPr>
        <p:grpSpPr>
          <a:xfrm>
            <a:off x="495300" y="1781061"/>
            <a:ext cx="5940350" cy="3702171"/>
            <a:chOff x="514495" y="1915383"/>
            <a:chExt cx="5921910" cy="3322199"/>
          </a:xfrm>
        </p:grpSpPr>
        <p:pic>
          <p:nvPicPr>
            <p:cNvPr id="19" name="Picture 18">
              <a:extLst>
                <a:ext uri="{FF2B5EF4-FFF2-40B4-BE49-F238E27FC236}">
                  <a16:creationId xmlns:a16="http://schemas.microsoft.com/office/drawing/2014/main" id="{7855CCC4-B6F8-401B-9034-3BF1B978A24E}"/>
                </a:ext>
              </a:extLst>
            </p:cNvPr>
            <p:cNvPicPr>
              <a:picLocks noChangeAspect="1"/>
            </p:cNvPicPr>
            <p:nvPr/>
          </p:nvPicPr>
          <p:blipFill>
            <a:blip r:embed="rId2"/>
            <a:stretch>
              <a:fillRect/>
            </a:stretch>
          </p:blipFill>
          <p:spPr>
            <a:xfrm>
              <a:off x="624175" y="2081567"/>
              <a:ext cx="5812230" cy="3130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CB521838-3A2E-4F43-B125-B4FB4652BCE1}"/>
                </a:ext>
              </a:extLst>
            </p:cNvPr>
            <p:cNvSpPr/>
            <p:nvPr/>
          </p:nvSpPr>
          <p:spPr>
            <a:xfrm>
              <a:off x="514495" y="4837472"/>
              <a:ext cx="884549"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Style</a:t>
              </a:r>
              <a:endParaRPr lang="en-US" sz="1600" b="1"/>
            </a:p>
          </p:txBody>
        </p:sp>
        <p:sp>
          <p:nvSpPr>
            <p:cNvPr id="5" name="Rectangle 4">
              <a:extLst>
                <a:ext uri="{FF2B5EF4-FFF2-40B4-BE49-F238E27FC236}">
                  <a16:creationId xmlns:a16="http://schemas.microsoft.com/office/drawing/2014/main" id="{6DE14C0A-24B4-4871-A835-80AAB5BBEF8A}"/>
                </a:ext>
              </a:extLst>
            </p:cNvPr>
            <p:cNvSpPr/>
            <p:nvPr/>
          </p:nvSpPr>
          <p:spPr>
            <a:xfrm>
              <a:off x="514495" y="1915383"/>
              <a:ext cx="1084477" cy="4001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a:latin typeface="Helvetica" panose="020B0604020202020204" pitchFamily="34" charset="0"/>
                  <a:cs typeface="Helvetica" panose="020B0604020202020204" pitchFamily="34" charset="0"/>
                </a:rPr>
                <a:t>Source</a:t>
              </a:r>
              <a:endParaRPr lang="en-US" sz="2000" b="1"/>
            </a:p>
          </p:txBody>
        </p:sp>
      </p:grpSp>
      <p:sp>
        <p:nvSpPr>
          <p:cNvPr id="3" name="Date Placeholder 2">
            <a:extLst>
              <a:ext uri="{FF2B5EF4-FFF2-40B4-BE49-F238E27FC236}">
                <a16:creationId xmlns:a16="http://schemas.microsoft.com/office/drawing/2014/main" id="{1FB6FDE5-C22F-4235-A9CA-4A0BFC77F9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82AFC7F-44FB-4451-8F74-4370053FFD6C}"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723D59DD-0ABF-417A-BCD4-97C9BB07F4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EC06EE6F-C213-4450-8025-26AFC51703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7</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2" name="Picture 11" descr="Logo.png">
            <a:extLst>
              <a:ext uri="{FF2B5EF4-FFF2-40B4-BE49-F238E27FC236}">
                <a16:creationId xmlns:a16="http://schemas.microsoft.com/office/drawing/2014/main" id="{C402ACF0-BB35-4C0A-93B7-C05DF39E556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24782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标题 1"/>
          <p:cNvSpPr>
            <a:spLocks noGrp="1"/>
          </p:cNvSpPr>
          <p:nvPr userDrawn="1">
            <p:ph type="title"/>
          </p:nvPr>
        </p:nvSpPr>
        <p:spPr>
          <a:xfrm>
            <a:off x="1543050" y="140655"/>
            <a:ext cx="9810750" cy="833437"/>
          </a:xfrm>
        </p:spPr>
        <p:txBody>
          <a:bodyPr vert="horz" wrap="square" lIns="91440" tIns="45720" rIns="91440" bIns="45720" anchor="ctr"/>
          <a:lstStyle/>
          <a:p>
            <a:pPr eaLnBrk="1" hangingPunct="1"/>
            <a:r>
              <a:rPr lang="en-US" altLang="zh-CN" dirty="0"/>
              <a:t>Introduction </a:t>
            </a:r>
            <a:r>
              <a:rPr lang="zh-CN" altLang="en-US" dirty="0"/>
              <a:t>
</a:t>
            </a:r>
          </a:p>
        </p:txBody>
      </p:sp>
      <p:sp>
        <p:nvSpPr>
          <p:cNvPr id="18" name="Text Placeholder 7">
            <a:extLst>
              <a:ext uri="{FF2B5EF4-FFF2-40B4-BE49-F238E27FC236}">
                <a16:creationId xmlns:a16="http://schemas.microsoft.com/office/drawing/2014/main" id="{352B97EC-C460-4F74-AF8B-99D7C533DB27}"/>
              </a:ext>
            </a:extLst>
          </p:cNvPr>
          <p:cNvSpPr txBox="1">
            <a:spLocks/>
          </p:cNvSpPr>
          <p:nvPr/>
        </p:nvSpPr>
        <p:spPr>
          <a:xfrm>
            <a:off x="7041295" y="1264604"/>
            <a:ext cx="4619882" cy="4801233"/>
          </a:xfrm>
          <a:prstGeom prst="rect">
            <a:avLst/>
          </a:prstGeom>
        </p:spPr>
        <p:txBody>
          <a:bodyP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b="1"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Video translation: </a:t>
            </a:r>
            <a:r>
              <a:rPr lang="en-US" dirty="0">
                <a:latin typeface="Helvetica" panose="020B0604020202020204" pitchFamily="34" charset="0"/>
                <a:cs typeface="Helvetica" panose="020B0604020202020204" pitchFamily="34" charset="0"/>
              </a:rPr>
              <a:t>is a class of vision and graphics problems where the </a:t>
            </a:r>
            <a:r>
              <a:rPr lang="en-US" dirty="0">
                <a:solidFill>
                  <a:srgbClr val="FF0000"/>
                </a:solidFill>
                <a:latin typeface="Helvetica" panose="020B0604020202020204" pitchFamily="34" charset="0"/>
                <a:cs typeface="Helvetica" panose="020B0604020202020204" pitchFamily="34" charset="0"/>
              </a:rPr>
              <a:t>goal</a:t>
            </a:r>
            <a:r>
              <a:rPr lang="en-US" dirty="0">
                <a:latin typeface="Helvetica" panose="020B0604020202020204" pitchFamily="34" charset="0"/>
                <a:cs typeface="Helvetica" panose="020B0604020202020204" pitchFamily="34" charset="0"/>
              </a:rPr>
              <a:t> is to learn the </a:t>
            </a:r>
            <a:r>
              <a:rPr lang="en-US" dirty="0">
                <a:solidFill>
                  <a:srgbClr val="FF0000"/>
                </a:solidFill>
                <a:latin typeface="Helvetica" panose="020B0604020202020204" pitchFamily="34" charset="0"/>
                <a:cs typeface="Helvetica" panose="020B0604020202020204" pitchFamily="34" charset="0"/>
              </a:rPr>
              <a:t>mapping between</a:t>
            </a:r>
            <a:r>
              <a:rPr lang="en-US" dirty="0">
                <a:latin typeface="Helvetica" panose="020B0604020202020204" pitchFamily="34" charset="0"/>
                <a:cs typeface="Helvetica" panose="020B0604020202020204" pitchFamily="34" charset="0"/>
              </a:rPr>
              <a:t> an </a:t>
            </a:r>
            <a:r>
              <a:rPr lang="en-US" b="1" dirty="0">
                <a:latin typeface="Helvetica" panose="020B0604020202020204" pitchFamily="34" charset="0"/>
                <a:cs typeface="Helvetica" panose="020B0604020202020204" pitchFamily="34" charset="0"/>
              </a:rPr>
              <a:t>input video </a:t>
            </a:r>
            <a:r>
              <a:rPr lang="en-US" dirty="0">
                <a:latin typeface="Helvetica" panose="020B0604020202020204" pitchFamily="34" charset="0"/>
                <a:cs typeface="Helvetica" panose="020B0604020202020204" pitchFamily="34" charset="0"/>
              </a:rPr>
              <a:t>and an </a:t>
            </a:r>
            <a:r>
              <a:rPr lang="en-US" b="1" dirty="0">
                <a:latin typeface="Helvetica" panose="020B0604020202020204" pitchFamily="34" charset="0"/>
                <a:cs typeface="Helvetica" panose="020B0604020202020204" pitchFamily="34" charset="0"/>
              </a:rPr>
              <a:t>output video</a:t>
            </a:r>
            <a:r>
              <a:rPr lang="en-US" dirty="0">
                <a:latin typeface="Helvetica" panose="020B0604020202020204" pitchFamily="34" charset="0"/>
                <a:cs typeface="Helvetica" panose="020B0604020202020204" pitchFamily="34" charset="0"/>
              </a:rPr>
              <a:t>.</a:t>
            </a:r>
          </a:p>
        </p:txBody>
      </p:sp>
      <p:pic>
        <p:nvPicPr>
          <p:cNvPr id="8" name="Picture 7">
            <a:extLst>
              <a:ext uri="{FF2B5EF4-FFF2-40B4-BE49-F238E27FC236}">
                <a16:creationId xmlns:a16="http://schemas.microsoft.com/office/drawing/2014/main" id="{04F84A64-D6EC-401A-98F4-3CD073B03D52}"/>
              </a:ext>
            </a:extLst>
          </p:cNvPr>
          <p:cNvPicPr>
            <a:picLocks noChangeAspect="1"/>
          </p:cNvPicPr>
          <p:nvPr/>
        </p:nvPicPr>
        <p:blipFill>
          <a:blip r:embed="rId3"/>
          <a:stretch>
            <a:fillRect/>
          </a:stretch>
        </p:blipFill>
        <p:spPr>
          <a:xfrm>
            <a:off x="739994" y="1919643"/>
            <a:ext cx="5784631" cy="3018714"/>
          </a:xfrm>
          <a:prstGeom prst="rect">
            <a:avLst/>
          </a:prstGeom>
        </p:spPr>
      </p:pic>
      <p:sp>
        <p:nvSpPr>
          <p:cNvPr id="2" name="Date Placeholder 1">
            <a:extLst>
              <a:ext uri="{FF2B5EF4-FFF2-40B4-BE49-F238E27FC236}">
                <a16:creationId xmlns:a16="http://schemas.microsoft.com/office/drawing/2014/main" id="{D15DA83F-5ECE-4D17-9A33-C99FE84A47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F759348-8B99-4E5A-BFCE-53000F7443B4}"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Footer Placeholder 2">
            <a:extLst>
              <a:ext uri="{FF2B5EF4-FFF2-40B4-BE49-F238E27FC236}">
                <a16:creationId xmlns:a16="http://schemas.microsoft.com/office/drawing/2014/main" id="{229C33B0-39EC-4A07-804C-75262D56B5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a:extLst>
              <a:ext uri="{FF2B5EF4-FFF2-40B4-BE49-F238E27FC236}">
                <a16:creationId xmlns:a16="http://schemas.microsoft.com/office/drawing/2014/main" id="{FD194CBF-AF1C-4C80-A716-1857686B0E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8</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9" name="Picture 8" descr="Logo.png">
            <a:extLst>
              <a:ext uri="{FF2B5EF4-FFF2-40B4-BE49-F238E27FC236}">
                <a16:creationId xmlns:a16="http://schemas.microsoft.com/office/drawing/2014/main" id="{57E1AD63-C985-4C6D-A50F-464B39A51D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extLst>
      <p:ext uri="{BB962C8B-B14F-4D97-AF65-F5344CB8AC3E}">
        <p14:creationId xmlns:p14="http://schemas.microsoft.com/office/powerpoint/2010/main" val="39816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29D55C-821D-47DA-9A7F-6446845B31F1}"/>
              </a:ext>
            </a:extLst>
          </p:cNvPr>
          <p:cNvSpPr>
            <a:spLocks noGrp="1"/>
          </p:cNvSpPr>
          <p:nvPr>
            <p:ph type="body" sz="half" idx="2"/>
          </p:nvPr>
        </p:nvSpPr>
        <p:spPr>
          <a:xfrm>
            <a:off x="836612" y="1555640"/>
            <a:ext cx="4346576" cy="3811588"/>
          </a:xfrm>
        </p:spPr>
        <p:txBody>
          <a:bodyPr/>
          <a:lstStyle/>
          <a:p>
            <a:r>
              <a:rPr lang="en-US" sz="2400" b="1" dirty="0"/>
              <a:t>Translated Video</a:t>
            </a:r>
          </a:p>
          <a:p>
            <a:pPr marL="285750" indent="-285750">
              <a:buFont typeface="Calibri" panose="020F0502020204030204" pitchFamily="34" charset="0"/>
              <a:buChar char="»"/>
            </a:pPr>
            <a:r>
              <a:rPr lang="en-US" sz="2400" dirty="0"/>
              <a:t>Should preserve </a:t>
            </a:r>
            <a:r>
              <a:rPr lang="en-US" sz="2400" dirty="0">
                <a:solidFill>
                  <a:srgbClr val="FF0000"/>
                </a:solidFill>
              </a:rPr>
              <a:t>content</a:t>
            </a:r>
            <a:endParaRPr lang="en-US" sz="2400" dirty="0"/>
          </a:p>
          <a:p>
            <a:pPr marL="800100" lvl="1" indent="-342900">
              <a:buFont typeface="Arial" panose="020B0604020202020204" pitchFamily="34" charset="0"/>
              <a:buChar char="•"/>
            </a:pPr>
            <a:r>
              <a:rPr lang="en-US" sz="2200" dirty="0"/>
              <a:t>Object disappearance.</a:t>
            </a:r>
          </a:p>
          <a:p>
            <a:pPr marL="457200" indent="-457200">
              <a:buFont typeface="Calibri" panose="020F0502020204030204" pitchFamily="34" charset="0"/>
              <a:buChar char="»"/>
            </a:pPr>
            <a:r>
              <a:rPr lang="en-US" sz="2400" dirty="0"/>
              <a:t>Should have </a:t>
            </a:r>
            <a:r>
              <a:rPr lang="en-US" sz="2400" dirty="0">
                <a:solidFill>
                  <a:srgbClr val="FF0000"/>
                </a:solidFill>
              </a:rPr>
              <a:t>realistic motion</a:t>
            </a:r>
          </a:p>
          <a:p>
            <a:pPr marL="800100" lvl="1" indent="-342900">
              <a:buFont typeface="Arial" panose="020B0604020202020204" pitchFamily="34" charset="0"/>
              <a:buChar char="•"/>
            </a:pPr>
            <a:r>
              <a:rPr lang="en-US" sz="2200" dirty="0"/>
              <a:t>Arbitrary strange motion on the generated (flickering).</a:t>
            </a:r>
          </a:p>
        </p:txBody>
      </p:sp>
      <p:sp>
        <p:nvSpPr>
          <p:cNvPr id="2" name="Date Placeholder 1">
            <a:extLst>
              <a:ext uri="{FF2B5EF4-FFF2-40B4-BE49-F238E27FC236}">
                <a16:creationId xmlns:a16="http://schemas.microsoft.com/office/drawing/2014/main" id="{EA5FE679-AEEE-46D4-BA9E-FB90650B1F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7CC8C2B-09C3-444C-95C1-FB678F3E52BB}" type="datetime1">
              <a:rPr kumimoji="0" lang="en-US" altLang="zh-CN"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10/11/2020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Footer Placeholder 5">
            <a:extLst>
              <a:ext uri="{FF2B5EF4-FFF2-40B4-BE49-F238E27FC236}">
                <a16:creationId xmlns:a16="http://schemas.microsoft.com/office/drawing/2014/main" id="{1270025A-D416-408C-8D97-C7CC0369A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tx1">
                    <a:tint val="75000"/>
                  </a:schemeClr>
                </a:solidFill>
                <a:effectLst/>
                <a:uLnTx/>
                <a:uFillTx/>
                <a:latin typeface="+mn-lt"/>
                <a:cs typeface="+mn-cs"/>
              </a:rPr>
              <a:t>Temporal Cycle Consistency: for a Video-to-Video Translation</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Slide Number Placeholder 6">
            <a:extLst>
              <a:ext uri="{FF2B5EF4-FFF2-40B4-BE49-F238E27FC236}">
                <a16:creationId xmlns:a16="http://schemas.microsoft.com/office/drawing/2014/main" id="{CA922CA2-CB8F-4187-925A-0E7B284985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Unicode MS" panose="020B0604020202020204" charset="-122"/>
                <a:cs typeface="+mn-cs"/>
              </a:rPr>
              <a:t>9</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35" name="Picture 34">
            <a:extLst>
              <a:ext uri="{FF2B5EF4-FFF2-40B4-BE49-F238E27FC236}">
                <a16:creationId xmlns:a16="http://schemas.microsoft.com/office/drawing/2014/main" id="{77F85A51-0146-4C53-865C-F1F7DC5444E8}"/>
              </a:ext>
            </a:extLst>
          </p:cNvPr>
          <p:cNvPicPr>
            <a:picLocks noChangeAspect="1"/>
          </p:cNvPicPr>
          <p:nvPr/>
        </p:nvPicPr>
        <p:blipFill rotWithShape="1">
          <a:blip r:embed="rId3"/>
          <a:srcRect t="17278" b="6125"/>
          <a:stretch/>
        </p:blipFill>
        <p:spPr>
          <a:xfrm>
            <a:off x="5888037" y="3849225"/>
            <a:ext cx="5953125" cy="2233613"/>
          </a:xfrm>
          <a:prstGeom prst="rect">
            <a:avLst/>
          </a:prstGeom>
        </p:spPr>
      </p:pic>
      <p:sp>
        <p:nvSpPr>
          <p:cNvPr id="51" name="标题 1">
            <a:extLst>
              <a:ext uri="{FF2B5EF4-FFF2-40B4-BE49-F238E27FC236}">
                <a16:creationId xmlns:a16="http://schemas.microsoft.com/office/drawing/2014/main" id="{6D3489D4-D4FC-4420-866E-A7149C227EAE}"/>
              </a:ext>
            </a:extLst>
          </p:cNvPr>
          <p:cNvSpPr>
            <a:spLocks noGrp="1"/>
          </p:cNvSpPr>
          <p:nvPr>
            <p:ph type="title"/>
          </p:nvPr>
        </p:nvSpPr>
        <p:spPr>
          <a:xfrm>
            <a:off x="1543050" y="140655"/>
            <a:ext cx="9810750" cy="833437"/>
          </a:xfrm>
        </p:spPr>
        <p:txBody>
          <a:bodyPr vert="horz" wrap="square" lIns="91440" tIns="45720" rIns="91440" bIns="45720" anchor="ctr"/>
          <a:lstStyle/>
          <a:p>
            <a:pPr eaLnBrk="1" hangingPunct="1"/>
            <a:r>
              <a:rPr lang="en-US" altLang="zh-CN" dirty="0"/>
              <a:t>Motivation </a:t>
            </a:r>
            <a:r>
              <a:rPr lang="zh-CN" altLang="en-US" dirty="0"/>
              <a:t>
</a:t>
            </a:r>
          </a:p>
        </p:txBody>
      </p:sp>
      <p:pic>
        <p:nvPicPr>
          <p:cNvPr id="6167" name="Picture 6166">
            <a:extLst>
              <a:ext uri="{FF2B5EF4-FFF2-40B4-BE49-F238E27FC236}">
                <a16:creationId xmlns:a16="http://schemas.microsoft.com/office/drawing/2014/main" id="{044254FB-3AF9-4133-8174-640D904D11C4}"/>
              </a:ext>
            </a:extLst>
          </p:cNvPr>
          <p:cNvPicPr>
            <a:picLocks noChangeAspect="1"/>
          </p:cNvPicPr>
          <p:nvPr/>
        </p:nvPicPr>
        <p:blipFill>
          <a:blip r:embed="rId4"/>
          <a:stretch>
            <a:fillRect/>
          </a:stretch>
        </p:blipFill>
        <p:spPr>
          <a:xfrm>
            <a:off x="6536412" y="148727"/>
            <a:ext cx="4656374" cy="3516494"/>
          </a:xfrm>
          <a:prstGeom prst="rect">
            <a:avLst/>
          </a:prstGeom>
        </p:spPr>
      </p:pic>
      <p:pic>
        <p:nvPicPr>
          <p:cNvPr id="10" name="Picture 9" descr="Logo.png">
            <a:extLst>
              <a:ext uri="{FF2B5EF4-FFF2-40B4-BE49-F238E27FC236}">
                <a16:creationId xmlns:a16="http://schemas.microsoft.com/office/drawing/2014/main" id="{FBDBB0E7-9117-4D42-ABE6-102B7598052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6526"/>
            <a:ext cx="393510" cy="3820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1712555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Rectangle 9"/>
</p:tagLst>
</file>

<file path=ppt/tags/tag3.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文本框 4"/>
</p:tagLst>
</file>

<file path=ppt/tags/tag4.xml><?xml version="1.0" encoding="utf-8"?>
<p:tagLst xmlns:a="http://schemas.openxmlformats.org/drawingml/2006/main" xmlns:r="http://schemas.openxmlformats.org/officeDocument/2006/relationships" xmlns:p="http://schemas.openxmlformats.org/presentationml/2006/main">
  <p:tag name="MH" val="20151217125550"/>
  <p:tag name="MH_LIBRARY" val="GRAPHIC"/>
  <p:tag name="MH_ORDER" val="Freeform 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3">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05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1726</TotalTime>
  <Words>3684</Words>
  <Application>Microsoft Office PowerPoint</Application>
  <PresentationFormat>Widescreen</PresentationFormat>
  <Paragraphs>715</Paragraphs>
  <Slides>66</Slides>
  <Notes>38</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6" baseType="lpstr">
      <vt:lpstr>Arial</vt:lpstr>
      <vt:lpstr>Calibri</vt:lpstr>
      <vt:lpstr>Cambria Math</vt:lpstr>
      <vt:lpstr>Helvetica</vt:lpstr>
      <vt:lpstr>Josefin Sans</vt:lpstr>
      <vt:lpstr>Josefin Slab</vt:lpstr>
      <vt:lpstr>Nyala</vt:lpstr>
      <vt:lpstr>Times New Roman</vt:lpstr>
      <vt:lpstr>Office 主题</vt:lpstr>
      <vt:lpstr>Bitmap Image</vt:lpstr>
      <vt:lpstr>PowerPoint Presentation</vt:lpstr>
      <vt:lpstr> Kirubel Abebe</vt:lpstr>
      <vt:lpstr>Title: “Temporal Cycle Consistency: for a video to video translation.”  MSc Thesis presentation.</vt:lpstr>
      <vt:lpstr>01</vt:lpstr>
      <vt:lpstr>PowerPoint Presentation</vt:lpstr>
      <vt:lpstr>PowerPoint Presentation</vt:lpstr>
      <vt:lpstr>Introduction
</vt:lpstr>
      <vt:lpstr>Introduction 
</vt:lpstr>
      <vt:lpstr>Motivation 
</vt:lpstr>
      <vt:lpstr>Motivation 
</vt:lpstr>
      <vt:lpstr>Statement of the problem 
</vt:lpstr>
      <vt:lpstr>Statement of the problem 
</vt:lpstr>
      <vt:lpstr>Statement of the problem 
</vt:lpstr>
      <vt:lpstr>Statement of the problem 
</vt:lpstr>
      <vt:lpstr>Statement of the problem 
</vt:lpstr>
      <vt:lpstr>Statement of the problem 
</vt:lpstr>
      <vt:lpstr>PowerPoint Presentation</vt:lpstr>
      <vt:lpstr>Background 
</vt:lpstr>
      <vt:lpstr>Cycle GAN 
</vt:lpstr>
      <vt:lpstr>ReCycle GAN 
</vt:lpstr>
      <vt:lpstr>PowerPoint Presentation</vt:lpstr>
      <vt:lpstr>PowerPoint Presentation</vt:lpstr>
      <vt:lpstr>Scope</vt:lpstr>
      <vt:lpstr>Datasets</vt:lpstr>
      <vt:lpstr>PowerPoint Presentation</vt:lpstr>
      <vt:lpstr>PowerPoint Presentation</vt:lpstr>
      <vt:lpstr>PowerPoint Presentation</vt:lpstr>
      <vt:lpstr> Evaluation Methods</vt:lpstr>
      <vt:lpstr>PowerPoint Presentation</vt:lpstr>
      <vt:lpstr> Feature Preserving Loss</vt:lpstr>
      <vt:lpstr> Feature Preserving Loss</vt:lpstr>
      <vt:lpstr> Feature Preserving Loss</vt:lpstr>
      <vt:lpstr> Feature Preserving Loss</vt:lpstr>
      <vt:lpstr> Feature Preserving Loss</vt:lpstr>
      <vt:lpstr> Temporal Discriminator</vt:lpstr>
      <vt:lpstr> Temporal Discriminator</vt:lpstr>
      <vt:lpstr> Model Architecture</vt:lpstr>
      <vt:lpstr> Model Architecture</vt:lpstr>
      <vt:lpstr> Model Architecture</vt:lpstr>
      <vt:lpstr> Model Architecture</vt:lpstr>
      <vt:lpstr> Model Architecture</vt:lpstr>
      <vt:lpstr> Model Architecture</vt:lpstr>
      <vt:lpstr>PowerPoint Presentation</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kirubel abebe</cp:lastModifiedBy>
  <cp:revision>290</cp:revision>
  <dcterms:created xsi:type="dcterms:W3CDTF">2015-12-16T09:32:00Z</dcterms:created>
  <dcterms:modified xsi:type="dcterms:W3CDTF">2020-10-11T03:52:52Z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